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handoutMasterIdLst>
    <p:handoutMasterId r:id="rId28"/>
  </p:handoutMasterIdLst>
  <p:sldIdLst>
    <p:sldId id="256" r:id="rId2"/>
    <p:sldId id="281" r:id="rId3"/>
    <p:sldId id="280" r:id="rId4"/>
    <p:sldId id="266" r:id="rId5"/>
    <p:sldId id="257" r:id="rId6"/>
    <p:sldId id="263" r:id="rId7"/>
    <p:sldId id="269" r:id="rId8"/>
    <p:sldId id="258" r:id="rId9"/>
    <p:sldId id="259" r:id="rId10"/>
    <p:sldId id="268" r:id="rId11"/>
    <p:sldId id="267" r:id="rId12"/>
    <p:sldId id="260" r:id="rId13"/>
    <p:sldId id="261" r:id="rId14"/>
    <p:sldId id="276" r:id="rId15"/>
    <p:sldId id="270" r:id="rId16"/>
    <p:sldId id="272" r:id="rId17"/>
    <p:sldId id="262" r:id="rId18"/>
    <p:sldId id="273" r:id="rId19"/>
    <p:sldId id="279" r:id="rId20"/>
    <p:sldId id="271" r:id="rId21"/>
    <p:sldId id="264" r:id="rId22"/>
    <p:sldId id="265" r:id="rId23"/>
    <p:sldId id="282" r:id="rId24"/>
    <p:sldId id="274" r:id="rId25"/>
    <p:sldId id="275" r:id="rId26"/>
    <p:sldId id="277"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74"/>
  </p:normalViewPr>
  <p:slideViewPr>
    <p:cSldViewPr>
      <p:cViewPr varScale="1">
        <p:scale>
          <a:sx n="124" d="100"/>
          <a:sy n="124" d="100"/>
        </p:scale>
        <p:origin x="1824" y="16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D8F1DFB-8EEB-4F46-B76B-3CA68BA36EC0}" type="datetimeFigureOut">
              <a:rPr lang="en-US" smtClean="0"/>
              <a:pPr/>
              <a:t>1/5/22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7E8F1C7-043E-4CED-8C7D-9ACF02BFE0A3}"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6B3C37F-CE0B-44B3-93B7-78B477AC5E2D}" type="datetimeFigureOut">
              <a:rPr lang="en-US" smtClean="0"/>
              <a:pPr/>
              <a:t>1/5/22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52711E-9DD3-4C7E-8FC6-A03A0C576FE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6B3C37F-CE0B-44B3-93B7-78B477AC5E2D}" type="datetimeFigureOut">
              <a:rPr lang="en-US" smtClean="0"/>
              <a:pPr/>
              <a:t>1/5/22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52711E-9DD3-4C7E-8FC6-A03A0C576FE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6B3C37F-CE0B-44B3-93B7-78B477AC5E2D}" type="datetimeFigureOut">
              <a:rPr lang="en-US" smtClean="0"/>
              <a:pPr/>
              <a:t>1/5/22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52711E-9DD3-4C7E-8FC6-A03A0C576FE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6B3C37F-CE0B-44B3-93B7-78B477AC5E2D}" type="datetimeFigureOut">
              <a:rPr lang="en-US" smtClean="0"/>
              <a:pPr/>
              <a:t>1/5/22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52711E-9DD3-4C7E-8FC6-A03A0C576FE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6B3C37F-CE0B-44B3-93B7-78B477AC5E2D}" type="datetimeFigureOut">
              <a:rPr lang="en-US" smtClean="0"/>
              <a:pPr/>
              <a:t>1/5/22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52711E-9DD3-4C7E-8FC6-A03A0C576FE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6B3C37F-CE0B-44B3-93B7-78B477AC5E2D}" type="datetimeFigureOut">
              <a:rPr lang="en-US" smtClean="0"/>
              <a:pPr/>
              <a:t>1/5/22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52711E-9DD3-4C7E-8FC6-A03A0C576FE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6B3C37F-CE0B-44B3-93B7-78B477AC5E2D}" type="datetimeFigureOut">
              <a:rPr lang="en-US" smtClean="0"/>
              <a:pPr/>
              <a:t>1/5/22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A52711E-9DD3-4C7E-8FC6-A03A0C576FE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6B3C37F-CE0B-44B3-93B7-78B477AC5E2D}" type="datetimeFigureOut">
              <a:rPr lang="en-US" smtClean="0"/>
              <a:pPr/>
              <a:t>1/5/22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A52711E-9DD3-4C7E-8FC6-A03A0C576FE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B3C37F-CE0B-44B3-93B7-78B477AC5E2D}" type="datetimeFigureOut">
              <a:rPr lang="en-US" smtClean="0"/>
              <a:pPr/>
              <a:t>1/5/22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A52711E-9DD3-4C7E-8FC6-A03A0C576FE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6B3C37F-CE0B-44B3-93B7-78B477AC5E2D}" type="datetimeFigureOut">
              <a:rPr lang="en-US" smtClean="0"/>
              <a:pPr/>
              <a:t>1/5/22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52711E-9DD3-4C7E-8FC6-A03A0C576FE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6B3C37F-CE0B-44B3-93B7-78B477AC5E2D}" type="datetimeFigureOut">
              <a:rPr lang="en-US" smtClean="0"/>
              <a:pPr/>
              <a:t>1/5/22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52711E-9DD3-4C7E-8FC6-A03A0C576FE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B3C37F-CE0B-44B3-93B7-78B477AC5E2D}" type="datetimeFigureOut">
              <a:rPr lang="en-US" smtClean="0"/>
              <a:pPr/>
              <a:t>1/5/22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52711E-9DD3-4C7E-8FC6-A03A0C576FEE}"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video" Target="file:///F:/Kelley's%20Drive/4%20Earth%20Science/Earth's%20Layers/Earth's%20Layers%20Infromation%20Ppt/Earths%20Internal%20Layers.mp4"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04800"/>
            <a:ext cx="7772400" cy="1470025"/>
          </a:xfrm>
        </p:spPr>
        <p:txBody>
          <a:bodyPr/>
          <a:lstStyle/>
          <a:p>
            <a:r>
              <a:rPr lang="en-US" dirty="0"/>
              <a:t>Layers of the Earth Information </a:t>
            </a:r>
          </a:p>
        </p:txBody>
      </p:sp>
      <p:pic>
        <p:nvPicPr>
          <p:cNvPr id="7171" name="Picture 3"/>
          <p:cNvPicPr>
            <a:picLocks noChangeAspect="1" noChangeArrowheads="1"/>
          </p:cNvPicPr>
          <p:nvPr/>
        </p:nvPicPr>
        <p:blipFill>
          <a:blip r:embed="rId2" cstate="print"/>
          <a:srcRect/>
          <a:stretch>
            <a:fillRect/>
          </a:stretch>
        </p:blipFill>
        <p:spPr bwMode="auto">
          <a:xfrm>
            <a:off x="838200" y="1447800"/>
            <a:ext cx="7239000" cy="4947324"/>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Plasticity? What is that? </a:t>
            </a:r>
          </a:p>
        </p:txBody>
      </p:sp>
      <p:sp>
        <p:nvSpPr>
          <p:cNvPr id="3" name="Content Placeholder 2"/>
          <p:cNvSpPr>
            <a:spLocks noGrp="1"/>
          </p:cNvSpPr>
          <p:nvPr>
            <p:ph idx="1"/>
          </p:nvPr>
        </p:nvSpPr>
        <p:spPr>
          <a:xfrm>
            <a:off x="0" y="1600201"/>
            <a:ext cx="8686800" cy="1905000"/>
          </a:xfrm>
        </p:spPr>
        <p:txBody>
          <a:bodyPr/>
          <a:lstStyle/>
          <a:p>
            <a:pPr>
              <a:buNone/>
            </a:pPr>
            <a:r>
              <a:rPr lang="en-US" dirty="0"/>
              <a:t>    Material in the asthenosphere exist in a solid state yet having the ability to flow without being a liquid.  </a:t>
            </a:r>
          </a:p>
        </p:txBody>
      </p:sp>
      <p:pic>
        <p:nvPicPr>
          <p:cNvPr id="26627" name="Picture 3"/>
          <p:cNvPicPr>
            <a:picLocks noChangeAspect="1" noChangeArrowheads="1"/>
          </p:cNvPicPr>
          <p:nvPr/>
        </p:nvPicPr>
        <p:blipFill>
          <a:blip r:embed="rId2" cstate="print"/>
          <a:srcRect/>
          <a:stretch>
            <a:fillRect/>
          </a:stretch>
        </p:blipFill>
        <p:spPr bwMode="auto">
          <a:xfrm>
            <a:off x="2590800" y="2971800"/>
            <a:ext cx="6215190" cy="3505200"/>
          </a:xfrm>
          <a:prstGeom prst="rect">
            <a:avLst/>
          </a:prstGeom>
          <a:noFill/>
          <a:ln w="9525">
            <a:noFill/>
            <a:miter lim="800000"/>
            <a:headEnd/>
            <a:tailEnd/>
          </a:ln>
        </p:spPr>
      </p:pic>
      <p:sp>
        <p:nvSpPr>
          <p:cNvPr id="6" name="TextBox 5"/>
          <p:cNvSpPr txBox="1"/>
          <p:nvPr/>
        </p:nvSpPr>
        <p:spPr>
          <a:xfrm rot="20920580">
            <a:off x="228600" y="3846414"/>
            <a:ext cx="1981200" cy="584775"/>
          </a:xfrm>
          <a:prstGeom prst="rect">
            <a:avLst/>
          </a:prstGeom>
          <a:noFill/>
        </p:spPr>
        <p:txBody>
          <a:bodyPr wrap="square" rtlCol="0">
            <a:spAutoFit/>
          </a:bodyPr>
          <a:lstStyle/>
          <a:p>
            <a:r>
              <a:rPr lang="en-US" sz="3200" dirty="0"/>
              <a:t>Think….</a:t>
            </a:r>
          </a:p>
        </p:txBody>
      </p:sp>
      <p:pic>
        <p:nvPicPr>
          <p:cNvPr id="26628" name="Picture 4"/>
          <p:cNvPicPr>
            <a:picLocks noChangeAspect="1" noChangeArrowheads="1"/>
          </p:cNvPicPr>
          <p:nvPr/>
        </p:nvPicPr>
        <p:blipFill>
          <a:blip r:embed="rId3" cstate="print"/>
          <a:srcRect/>
          <a:stretch>
            <a:fillRect/>
          </a:stretch>
        </p:blipFill>
        <p:spPr bwMode="auto">
          <a:xfrm rot="20847695">
            <a:off x="461881" y="4384520"/>
            <a:ext cx="2432304" cy="16002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lstStyle/>
          <a:p>
            <a:r>
              <a:rPr lang="en-US" dirty="0"/>
              <a:t>Convection Currents</a:t>
            </a:r>
          </a:p>
        </p:txBody>
      </p:sp>
      <p:sp>
        <p:nvSpPr>
          <p:cNvPr id="3" name="Content Placeholder 2"/>
          <p:cNvSpPr>
            <a:spLocks noGrp="1"/>
          </p:cNvSpPr>
          <p:nvPr>
            <p:ph idx="1"/>
          </p:nvPr>
        </p:nvSpPr>
        <p:spPr>
          <a:xfrm>
            <a:off x="-304800" y="990600"/>
            <a:ext cx="5181600" cy="5867400"/>
          </a:xfrm>
        </p:spPr>
        <p:txBody>
          <a:bodyPr>
            <a:normAutofit fontScale="70000" lnSpcReduction="20000"/>
          </a:bodyPr>
          <a:lstStyle/>
          <a:p>
            <a:pPr>
              <a:buNone/>
            </a:pPr>
            <a:r>
              <a:rPr lang="en-US" dirty="0"/>
              <a:t>     </a:t>
            </a:r>
            <a:r>
              <a:rPr lang="en-US" sz="3400" dirty="0"/>
              <a:t>Convection Currents occur in the Mantle and  </a:t>
            </a:r>
            <a:r>
              <a:rPr lang="en-US" sz="3400" dirty="0" err="1"/>
              <a:t>Asthenosphere</a:t>
            </a:r>
            <a:endParaRPr lang="en-US" sz="3400" dirty="0"/>
          </a:p>
          <a:p>
            <a:pPr>
              <a:buNone/>
            </a:pPr>
            <a:endParaRPr lang="en-US" sz="3400" dirty="0"/>
          </a:p>
          <a:p>
            <a:pPr>
              <a:buNone/>
            </a:pPr>
            <a:r>
              <a:rPr lang="en-US" sz="3400" dirty="0"/>
              <a:t>     Convection currents make the mantle move. </a:t>
            </a:r>
          </a:p>
          <a:p>
            <a:pPr>
              <a:buNone/>
            </a:pPr>
            <a:endParaRPr lang="en-US" sz="3400" dirty="0"/>
          </a:p>
          <a:p>
            <a:pPr>
              <a:buNone/>
            </a:pPr>
            <a:r>
              <a:rPr lang="en-US" sz="3400" dirty="0"/>
              <a:t>     The lower mantle heats up and rises and cools down then gets pushed down because it is heavier. The currents keeps on going round and round. Convection currents occur because of density of a fluid is related to its temperature. Hot rocks lower in the mantle are less dense than their cooler counterparts below. The hot rock rises and the cooler rock sinks due to gravity. </a:t>
            </a:r>
          </a:p>
        </p:txBody>
      </p:sp>
      <p:pic>
        <p:nvPicPr>
          <p:cNvPr id="24579" name="Picture 3"/>
          <p:cNvPicPr>
            <a:picLocks noChangeAspect="1" noChangeArrowheads="1"/>
          </p:cNvPicPr>
          <p:nvPr/>
        </p:nvPicPr>
        <p:blipFill>
          <a:blip r:embed="rId2" cstate="print"/>
          <a:srcRect/>
          <a:stretch>
            <a:fillRect/>
          </a:stretch>
        </p:blipFill>
        <p:spPr bwMode="auto">
          <a:xfrm>
            <a:off x="4926047" y="2133600"/>
            <a:ext cx="4141753" cy="3099547"/>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676400"/>
            <a:ext cx="3581400" cy="5181600"/>
          </a:xfrm>
        </p:spPr>
        <p:txBody>
          <a:bodyPr>
            <a:normAutofit/>
          </a:bodyPr>
          <a:lstStyle/>
          <a:p>
            <a:pPr>
              <a:buNone/>
            </a:pPr>
            <a:r>
              <a:rPr lang="en-US" dirty="0">
                <a:solidFill>
                  <a:srgbClr val="FF0000"/>
                </a:solidFill>
              </a:rPr>
              <a:t>Temperature:</a:t>
            </a:r>
          </a:p>
          <a:p>
            <a:pPr>
              <a:buNone/>
            </a:pPr>
            <a:r>
              <a:rPr lang="en-US" dirty="0"/>
              <a:t>2,800-3,200 Celsius </a:t>
            </a:r>
          </a:p>
          <a:p>
            <a:pPr>
              <a:buNone/>
            </a:pPr>
            <a:r>
              <a:rPr lang="en-US" dirty="0">
                <a:solidFill>
                  <a:srgbClr val="FF0000"/>
                </a:solidFill>
              </a:rPr>
              <a:t>Thickness (km):</a:t>
            </a:r>
          </a:p>
          <a:p>
            <a:pPr>
              <a:buNone/>
            </a:pPr>
            <a:r>
              <a:rPr lang="en-US" dirty="0"/>
              <a:t>2,900 km</a:t>
            </a:r>
          </a:p>
          <a:p>
            <a:pPr>
              <a:buNone/>
            </a:pPr>
            <a:r>
              <a:rPr lang="en-US" dirty="0">
                <a:solidFill>
                  <a:srgbClr val="FF0000"/>
                </a:solidFill>
              </a:rPr>
              <a:t>State of Matter:</a:t>
            </a:r>
          </a:p>
          <a:p>
            <a:pPr>
              <a:buNone/>
            </a:pPr>
            <a:r>
              <a:rPr lang="en-US"/>
              <a:t>Semi-Solid</a:t>
            </a:r>
            <a:endParaRPr lang="en-US" dirty="0"/>
          </a:p>
          <a:p>
            <a:pPr>
              <a:buNone/>
            </a:pPr>
            <a:r>
              <a:rPr lang="en-US" dirty="0">
                <a:solidFill>
                  <a:srgbClr val="FF0000"/>
                </a:solidFill>
              </a:rPr>
              <a:t>Elements: </a:t>
            </a:r>
          </a:p>
          <a:p>
            <a:pPr>
              <a:buNone/>
            </a:pPr>
            <a:r>
              <a:rPr lang="en-US" dirty="0"/>
              <a:t>Iron (Fe) and Magnesium (Mg)  </a:t>
            </a:r>
          </a:p>
          <a:p>
            <a:endParaRPr lang="en-US" dirty="0"/>
          </a:p>
        </p:txBody>
      </p:sp>
      <p:pic>
        <p:nvPicPr>
          <p:cNvPr id="3074" name="Picture 2"/>
          <p:cNvPicPr>
            <a:picLocks noChangeAspect="1" noChangeArrowheads="1"/>
          </p:cNvPicPr>
          <p:nvPr/>
        </p:nvPicPr>
        <p:blipFill>
          <a:blip r:embed="rId2" cstate="print"/>
          <a:srcRect/>
          <a:stretch>
            <a:fillRect/>
          </a:stretch>
        </p:blipFill>
        <p:spPr bwMode="auto">
          <a:xfrm>
            <a:off x="3505200" y="2209800"/>
            <a:ext cx="5562600" cy="3429000"/>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1752600" y="228600"/>
            <a:ext cx="5554851" cy="1295400"/>
          </a:xfrm>
          <a:prstGeom prst="rect">
            <a:avLst/>
          </a:prstGeom>
          <a:noFill/>
          <a:ln w="9525">
            <a:noFill/>
            <a:miter lim="800000"/>
            <a:headEnd/>
            <a:tailEnd/>
          </a:ln>
        </p:spPr>
      </p:pic>
      <p:sp>
        <p:nvSpPr>
          <p:cNvPr id="5" name="TextBox 4"/>
          <p:cNvSpPr txBox="1"/>
          <p:nvPr/>
        </p:nvSpPr>
        <p:spPr>
          <a:xfrm>
            <a:off x="4419600" y="5715000"/>
            <a:ext cx="3733800" cy="381000"/>
          </a:xfrm>
          <a:prstGeom prst="rect">
            <a:avLst/>
          </a:prstGeom>
          <a:noFill/>
        </p:spPr>
        <p:txBody>
          <a:bodyPr wrap="square" rtlCol="0">
            <a:spAutoFit/>
          </a:bodyPr>
          <a:lstStyle/>
          <a:p>
            <a:r>
              <a:rPr lang="en-US" dirty="0"/>
              <a:t>Makes up 80-84% of Earth’s volume!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600200"/>
            <a:ext cx="3733800" cy="5257800"/>
          </a:xfrm>
        </p:spPr>
        <p:txBody>
          <a:bodyPr>
            <a:normAutofit fontScale="85000" lnSpcReduction="10000"/>
          </a:bodyPr>
          <a:lstStyle/>
          <a:p>
            <a:pPr>
              <a:buNone/>
            </a:pPr>
            <a:r>
              <a:rPr lang="en-US" dirty="0">
                <a:solidFill>
                  <a:srgbClr val="FF0000"/>
                </a:solidFill>
              </a:rPr>
              <a:t>Temperature:</a:t>
            </a:r>
          </a:p>
          <a:p>
            <a:pPr>
              <a:buNone/>
            </a:pPr>
            <a:r>
              <a:rPr lang="en-US" dirty="0"/>
              <a:t>4,000-5,000 Celsius </a:t>
            </a:r>
          </a:p>
          <a:p>
            <a:pPr>
              <a:buNone/>
            </a:pPr>
            <a:endParaRPr lang="en-US" dirty="0"/>
          </a:p>
          <a:p>
            <a:pPr>
              <a:buNone/>
            </a:pPr>
            <a:r>
              <a:rPr lang="en-US" dirty="0">
                <a:solidFill>
                  <a:srgbClr val="FF0000"/>
                </a:solidFill>
              </a:rPr>
              <a:t>Thickness (km):</a:t>
            </a:r>
          </a:p>
          <a:p>
            <a:pPr>
              <a:buNone/>
            </a:pPr>
            <a:r>
              <a:rPr lang="en-US" dirty="0"/>
              <a:t>2,200 – 2,250 km</a:t>
            </a:r>
          </a:p>
          <a:p>
            <a:pPr>
              <a:buNone/>
            </a:pPr>
            <a:endParaRPr lang="en-US" dirty="0"/>
          </a:p>
          <a:p>
            <a:pPr>
              <a:buNone/>
            </a:pPr>
            <a:r>
              <a:rPr lang="en-US" dirty="0">
                <a:solidFill>
                  <a:srgbClr val="FF0000"/>
                </a:solidFill>
              </a:rPr>
              <a:t>State of Matter:</a:t>
            </a:r>
          </a:p>
          <a:p>
            <a:pPr>
              <a:buNone/>
            </a:pPr>
            <a:r>
              <a:rPr lang="en-US" dirty="0"/>
              <a:t>Liquid </a:t>
            </a:r>
          </a:p>
          <a:p>
            <a:pPr>
              <a:buNone/>
            </a:pPr>
            <a:endParaRPr lang="en-US" dirty="0"/>
          </a:p>
          <a:p>
            <a:pPr>
              <a:buNone/>
            </a:pPr>
            <a:r>
              <a:rPr lang="en-US" dirty="0">
                <a:solidFill>
                  <a:srgbClr val="FF0000"/>
                </a:solidFill>
              </a:rPr>
              <a:t>Elements:  </a:t>
            </a:r>
          </a:p>
          <a:p>
            <a:pPr>
              <a:buNone/>
            </a:pPr>
            <a:r>
              <a:rPr lang="en-US" dirty="0"/>
              <a:t>Iron (Fe) and Nickel (Ni)</a:t>
            </a:r>
          </a:p>
          <a:p>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3359870" y="1905000"/>
            <a:ext cx="5555530" cy="3962400"/>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1676400" y="228600"/>
            <a:ext cx="5410200" cy="1170328"/>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cstate="print"/>
          <a:srcRect/>
          <a:stretch>
            <a:fillRect/>
          </a:stretch>
        </p:blipFill>
        <p:spPr bwMode="auto">
          <a:xfrm>
            <a:off x="1143000" y="395083"/>
            <a:ext cx="7086600" cy="6081917"/>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dirty="0"/>
              <a:t>So that Magnetic Field you hear about… </a:t>
            </a:r>
          </a:p>
        </p:txBody>
      </p:sp>
      <p:sp>
        <p:nvSpPr>
          <p:cNvPr id="3" name="Content Placeholder 2"/>
          <p:cNvSpPr>
            <a:spLocks noGrp="1"/>
          </p:cNvSpPr>
          <p:nvPr>
            <p:ph idx="1"/>
          </p:nvPr>
        </p:nvSpPr>
        <p:spPr>
          <a:xfrm>
            <a:off x="457200" y="1600201"/>
            <a:ext cx="8229600" cy="1524000"/>
          </a:xfrm>
        </p:spPr>
        <p:txBody>
          <a:bodyPr>
            <a:normAutofit fontScale="92500"/>
          </a:bodyPr>
          <a:lstStyle/>
          <a:p>
            <a:pPr>
              <a:buNone/>
            </a:pPr>
            <a:r>
              <a:rPr lang="en-US" dirty="0"/>
              <a:t>    The Outer Core is actually responsible for that! The magnetic field is created by the convection of hot liquid metal within the outer core.</a:t>
            </a:r>
          </a:p>
        </p:txBody>
      </p:sp>
      <p:pic>
        <p:nvPicPr>
          <p:cNvPr id="1026" name="Picture 2"/>
          <p:cNvPicPr>
            <a:picLocks noChangeAspect="1" noChangeArrowheads="1"/>
          </p:cNvPicPr>
          <p:nvPr/>
        </p:nvPicPr>
        <p:blipFill>
          <a:blip r:embed="rId2" cstate="print"/>
          <a:srcRect/>
          <a:stretch>
            <a:fillRect/>
          </a:stretch>
        </p:blipFill>
        <p:spPr bwMode="auto">
          <a:xfrm>
            <a:off x="1828800" y="3352800"/>
            <a:ext cx="5029200" cy="3248841"/>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on the Magnetic Field…</a:t>
            </a:r>
          </a:p>
        </p:txBody>
      </p:sp>
      <p:sp>
        <p:nvSpPr>
          <p:cNvPr id="3" name="Content Placeholder 2"/>
          <p:cNvSpPr>
            <a:spLocks noGrp="1"/>
          </p:cNvSpPr>
          <p:nvPr>
            <p:ph idx="1"/>
          </p:nvPr>
        </p:nvSpPr>
        <p:spPr>
          <a:xfrm>
            <a:off x="0" y="1600200"/>
            <a:ext cx="9144000" cy="5029200"/>
          </a:xfrm>
        </p:spPr>
        <p:txBody>
          <a:bodyPr>
            <a:normAutofit fontScale="85000" lnSpcReduction="20000"/>
          </a:bodyPr>
          <a:lstStyle/>
          <a:p>
            <a:pPr>
              <a:buNone/>
            </a:pPr>
            <a:r>
              <a:rPr lang="en-US" dirty="0"/>
              <a:t>    The dynamo effect is a geophysical theory that explains the origin of the Earth's main magnetic field in terms of a self-exciting (or self-sustaining) dynamo. </a:t>
            </a:r>
          </a:p>
          <a:p>
            <a:pPr>
              <a:buNone/>
            </a:pPr>
            <a:endParaRPr lang="en-US" dirty="0"/>
          </a:p>
          <a:p>
            <a:pPr>
              <a:buNone/>
            </a:pPr>
            <a:r>
              <a:rPr lang="en-US" dirty="0"/>
              <a:t>	In this dynamo mechanism, fluid motion in the Earth's outer core moves conducting material (liquid iron) across an already existing, weak magnetic field and generates an electric current. (Heat from radioactive decay in the core is thought to induce the convective motion.) The electric current, in turn, produces a magnetic field that also interacts with the fluid motion to create a secondary magnetic field. Together, the two fields are stronger than the original and lie essentially along the axis of the Earth's rotation.</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600200"/>
            <a:ext cx="3581400" cy="5257800"/>
          </a:xfrm>
        </p:spPr>
        <p:txBody>
          <a:bodyPr>
            <a:normAutofit fontScale="92500" lnSpcReduction="20000"/>
          </a:bodyPr>
          <a:lstStyle/>
          <a:p>
            <a:pPr>
              <a:buNone/>
            </a:pPr>
            <a:r>
              <a:rPr lang="en-US" dirty="0">
                <a:solidFill>
                  <a:srgbClr val="FF0000"/>
                </a:solidFill>
              </a:rPr>
              <a:t>Temperature:</a:t>
            </a:r>
          </a:p>
          <a:p>
            <a:pPr>
              <a:buNone/>
            </a:pPr>
            <a:r>
              <a:rPr lang="en-US" dirty="0"/>
              <a:t>6,000 Celsius </a:t>
            </a:r>
          </a:p>
          <a:p>
            <a:pPr>
              <a:buNone/>
            </a:pPr>
            <a:endParaRPr lang="en-US" dirty="0"/>
          </a:p>
          <a:p>
            <a:pPr>
              <a:buNone/>
            </a:pPr>
            <a:r>
              <a:rPr lang="en-US" dirty="0">
                <a:solidFill>
                  <a:srgbClr val="FF0000"/>
                </a:solidFill>
              </a:rPr>
              <a:t>Thickness (km):</a:t>
            </a:r>
          </a:p>
          <a:p>
            <a:pPr>
              <a:buNone/>
            </a:pPr>
            <a:r>
              <a:rPr lang="en-US" dirty="0"/>
              <a:t>1,200 km</a:t>
            </a:r>
          </a:p>
          <a:p>
            <a:pPr>
              <a:buNone/>
            </a:pPr>
            <a:endParaRPr lang="en-US" dirty="0"/>
          </a:p>
          <a:p>
            <a:pPr>
              <a:buNone/>
            </a:pPr>
            <a:r>
              <a:rPr lang="en-US" dirty="0">
                <a:solidFill>
                  <a:srgbClr val="FF0000"/>
                </a:solidFill>
              </a:rPr>
              <a:t>State of Matter:</a:t>
            </a:r>
          </a:p>
          <a:p>
            <a:pPr>
              <a:buNone/>
            </a:pPr>
            <a:r>
              <a:rPr lang="en-US" dirty="0"/>
              <a:t>Solid</a:t>
            </a:r>
          </a:p>
          <a:p>
            <a:pPr>
              <a:buNone/>
            </a:pPr>
            <a:endParaRPr lang="en-US" dirty="0"/>
          </a:p>
          <a:p>
            <a:pPr>
              <a:buNone/>
            </a:pPr>
            <a:r>
              <a:rPr lang="en-US" dirty="0">
                <a:solidFill>
                  <a:srgbClr val="FF0000"/>
                </a:solidFill>
              </a:rPr>
              <a:t>Elements: </a:t>
            </a:r>
          </a:p>
          <a:p>
            <a:pPr>
              <a:buNone/>
            </a:pPr>
            <a:r>
              <a:rPr lang="en-US" dirty="0"/>
              <a:t>Mostly Iron (Fe) </a:t>
            </a:r>
          </a:p>
          <a:p>
            <a:pPr>
              <a:buNone/>
            </a:pPr>
            <a:endParaRPr lang="en-US" dirty="0"/>
          </a:p>
          <a:p>
            <a:endParaRPr lang="en-US" dirty="0"/>
          </a:p>
        </p:txBody>
      </p:sp>
      <p:pic>
        <p:nvPicPr>
          <p:cNvPr id="1028" name="Picture 4"/>
          <p:cNvPicPr>
            <a:picLocks noChangeAspect="1" noChangeArrowheads="1"/>
          </p:cNvPicPr>
          <p:nvPr/>
        </p:nvPicPr>
        <p:blipFill>
          <a:blip r:embed="rId2" cstate="print"/>
          <a:srcRect/>
          <a:stretch>
            <a:fillRect/>
          </a:stretch>
        </p:blipFill>
        <p:spPr bwMode="auto">
          <a:xfrm>
            <a:off x="3505200" y="2057400"/>
            <a:ext cx="5457825" cy="3762375"/>
          </a:xfrm>
          <a:prstGeom prst="rect">
            <a:avLst/>
          </a:prstGeom>
          <a:noFill/>
          <a:ln w="9525">
            <a:noFill/>
            <a:miter lim="800000"/>
            <a:headEnd/>
            <a:tailEnd/>
          </a:ln>
        </p:spPr>
      </p:pic>
      <p:pic>
        <p:nvPicPr>
          <p:cNvPr id="1029" name="Picture 5"/>
          <p:cNvPicPr>
            <a:picLocks noChangeAspect="1" noChangeArrowheads="1"/>
          </p:cNvPicPr>
          <p:nvPr/>
        </p:nvPicPr>
        <p:blipFill>
          <a:blip r:embed="rId3" cstate="print"/>
          <a:srcRect/>
          <a:stretch>
            <a:fillRect/>
          </a:stretch>
        </p:blipFill>
        <p:spPr bwMode="auto">
          <a:xfrm>
            <a:off x="1524000" y="228600"/>
            <a:ext cx="6172200" cy="1284181"/>
          </a:xfrm>
          <a:prstGeom prst="rect">
            <a:avLst/>
          </a:prstGeom>
          <a:noFill/>
          <a:ln w="9525">
            <a:noFill/>
            <a:miter lim="800000"/>
            <a:headEnd/>
            <a:tailEnd/>
          </a:ln>
        </p:spPr>
      </p:pic>
      <p:sp>
        <p:nvSpPr>
          <p:cNvPr id="5" name="TextBox 4"/>
          <p:cNvSpPr txBox="1"/>
          <p:nvPr/>
        </p:nvSpPr>
        <p:spPr>
          <a:xfrm>
            <a:off x="4343400" y="5867400"/>
            <a:ext cx="3810000" cy="646331"/>
          </a:xfrm>
          <a:prstGeom prst="rect">
            <a:avLst/>
          </a:prstGeom>
          <a:noFill/>
        </p:spPr>
        <p:txBody>
          <a:bodyPr wrap="square" rtlCol="0">
            <a:spAutoFit/>
          </a:bodyPr>
          <a:lstStyle/>
          <a:p>
            <a:pPr algn="ctr"/>
            <a:r>
              <a:rPr lang="en-US" dirty="0"/>
              <a:t>The Inner and Outer Core together make up 15% of Earth’s Volume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dirty="0"/>
              <a:t>6,000 Degrees Celsius…man, that’s hot!!</a:t>
            </a:r>
          </a:p>
        </p:txBody>
      </p:sp>
      <p:sp>
        <p:nvSpPr>
          <p:cNvPr id="3" name="Content Placeholder 2"/>
          <p:cNvSpPr>
            <a:spLocks noGrp="1"/>
          </p:cNvSpPr>
          <p:nvPr>
            <p:ph idx="1"/>
          </p:nvPr>
        </p:nvSpPr>
        <p:spPr>
          <a:xfrm>
            <a:off x="457200" y="1600200"/>
            <a:ext cx="3733800" cy="4525963"/>
          </a:xfrm>
        </p:spPr>
        <p:txBody>
          <a:bodyPr/>
          <a:lstStyle/>
          <a:p>
            <a:pPr>
              <a:buNone/>
            </a:pPr>
            <a:r>
              <a:rPr lang="en-US" dirty="0"/>
              <a:t>	The Inner Core is as hot as the surface of the sun!!!</a:t>
            </a:r>
          </a:p>
        </p:txBody>
      </p:sp>
      <p:pic>
        <p:nvPicPr>
          <p:cNvPr id="2050" name="Picture 2"/>
          <p:cNvPicPr>
            <a:picLocks noChangeAspect="1" noChangeArrowheads="1"/>
          </p:cNvPicPr>
          <p:nvPr/>
        </p:nvPicPr>
        <p:blipFill>
          <a:blip r:embed="rId2" cstate="print"/>
          <a:srcRect/>
          <a:stretch>
            <a:fillRect/>
          </a:stretch>
        </p:blipFill>
        <p:spPr bwMode="auto">
          <a:xfrm>
            <a:off x="4267200" y="1615637"/>
            <a:ext cx="4724400" cy="4649211"/>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rot="20780939">
            <a:off x="832693" y="3862759"/>
            <a:ext cx="3303688" cy="228600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249362"/>
          </a:xfrm>
        </p:spPr>
        <p:txBody>
          <a:bodyPr>
            <a:normAutofit fontScale="90000"/>
          </a:bodyPr>
          <a:lstStyle/>
          <a:p>
            <a:r>
              <a:rPr lang="en-US" dirty="0"/>
              <a:t>So if the Outer Core is Liquid, why is the Inner Core Solid???</a:t>
            </a:r>
          </a:p>
        </p:txBody>
      </p:sp>
      <p:pic>
        <p:nvPicPr>
          <p:cNvPr id="8194" name="Picture 2"/>
          <p:cNvPicPr>
            <a:picLocks noGrp="1" noChangeAspect="1" noChangeArrowheads="1"/>
          </p:cNvPicPr>
          <p:nvPr>
            <p:ph idx="1"/>
          </p:nvPr>
        </p:nvPicPr>
        <p:blipFill>
          <a:blip r:embed="rId2" cstate="print"/>
          <a:srcRect/>
          <a:stretch>
            <a:fillRect/>
          </a:stretch>
        </p:blipFill>
        <p:spPr bwMode="auto">
          <a:xfrm>
            <a:off x="2590800" y="1676400"/>
            <a:ext cx="3733800" cy="4918931"/>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Earths Internal Layers.mp4">
            <a:hlinkClick r:id="" action="ppaction://media"/>
          </p:cNvPr>
          <p:cNvPicPr>
            <a:picLocks noGrp="1" noRot="1" noChangeAspect="1"/>
          </p:cNvPicPr>
          <p:nvPr>
            <p:ph idx="1"/>
            <a:videoFile r:link="rId1"/>
          </p:nvPr>
        </p:nvPicPr>
        <p:blipFill>
          <a:blip r:embed="rId3" cstate="print"/>
          <a:stretch>
            <a:fillRect/>
          </a:stretch>
        </p:blipFill>
        <p:spPr>
          <a:xfrm>
            <a:off x="-25703" y="0"/>
            <a:ext cx="9169704"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Inner Core is growing!?!?</a:t>
            </a:r>
          </a:p>
        </p:txBody>
      </p:sp>
      <p:sp>
        <p:nvSpPr>
          <p:cNvPr id="3" name="Content Placeholder 2"/>
          <p:cNvSpPr>
            <a:spLocks noGrp="1"/>
          </p:cNvSpPr>
          <p:nvPr>
            <p:ph idx="1"/>
          </p:nvPr>
        </p:nvSpPr>
        <p:spPr/>
        <p:txBody>
          <a:bodyPr>
            <a:normAutofit/>
          </a:bodyPr>
          <a:lstStyle/>
          <a:p>
            <a:pPr>
              <a:buNone/>
            </a:pPr>
            <a:r>
              <a:rPr lang="en-US" dirty="0"/>
              <a:t>    As the entire Earth slowly cools, the inner core grows by about a millimeter every year. The inner core grows as bits of the liquid outer core solidify or crystallize.</a:t>
            </a:r>
          </a:p>
          <a:p>
            <a:pPr>
              <a:buNone/>
            </a:pPr>
            <a:r>
              <a:rPr lang="en-US" dirty="0"/>
              <a:t> </a:t>
            </a:r>
          </a:p>
          <a:p>
            <a:pPr>
              <a:buNone/>
            </a:pPr>
            <a:r>
              <a:rPr lang="en-US" dirty="0"/>
              <a:t>    The growth of the inner core is not uniform. It occurs in lumps and bunches, and is influenced by activity in the mantle. </a:t>
            </a:r>
          </a:p>
          <a:p>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other interesting facts…</a:t>
            </a:r>
          </a:p>
        </p:txBody>
      </p:sp>
      <p:sp>
        <p:nvSpPr>
          <p:cNvPr id="3" name="Content Placeholder 2"/>
          <p:cNvSpPr>
            <a:spLocks noGrp="1"/>
          </p:cNvSpPr>
          <p:nvPr>
            <p:ph idx="1"/>
          </p:nvPr>
        </p:nvSpPr>
        <p:spPr>
          <a:xfrm>
            <a:off x="457200" y="1600201"/>
            <a:ext cx="8229600" cy="1295400"/>
          </a:xfrm>
        </p:spPr>
        <p:txBody>
          <a:bodyPr/>
          <a:lstStyle/>
          <a:p>
            <a:pPr>
              <a:buNone/>
            </a:pPr>
            <a:r>
              <a:rPr lang="en-US" dirty="0"/>
              <a:t>Did you know that the inner core and the outer core of the Earth are as big as Mars?</a:t>
            </a:r>
          </a:p>
          <a:p>
            <a:endParaRPr lang="en-US" dirty="0"/>
          </a:p>
        </p:txBody>
      </p:sp>
      <p:pic>
        <p:nvPicPr>
          <p:cNvPr id="9219" name="Picture 3"/>
          <p:cNvPicPr>
            <a:picLocks noChangeAspect="1" noChangeArrowheads="1"/>
          </p:cNvPicPr>
          <p:nvPr/>
        </p:nvPicPr>
        <p:blipFill>
          <a:blip r:embed="rId2" cstate="print"/>
          <a:srcRect/>
          <a:stretch>
            <a:fillRect/>
          </a:stretch>
        </p:blipFill>
        <p:spPr bwMode="auto">
          <a:xfrm>
            <a:off x="4953000" y="2895600"/>
            <a:ext cx="3838575" cy="3686175"/>
          </a:xfrm>
          <a:prstGeom prst="rect">
            <a:avLst/>
          </a:prstGeom>
          <a:noFill/>
          <a:ln w="9525">
            <a:noFill/>
            <a:miter lim="800000"/>
            <a:headEnd/>
            <a:tailEnd/>
          </a:ln>
        </p:spPr>
      </p:pic>
      <p:pic>
        <p:nvPicPr>
          <p:cNvPr id="9220" name="Picture 4"/>
          <p:cNvPicPr>
            <a:picLocks noChangeAspect="1" noChangeArrowheads="1"/>
          </p:cNvPicPr>
          <p:nvPr/>
        </p:nvPicPr>
        <p:blipFill>
          <a:blip r:embed="rId3" cstate="print"/>
          <a:srcRect/>
          <a:stretch>
            <a:fillRect/>
          </a:stretch>
        </p:blipFill>
        <p:spPr bwMode="auto">
          <a:xfrm>
            <a:off x="533400" y="3048000"/>
            <a:ext cx="4010025" cy="3248025"/>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533400"/>
            <a:ext cx="9144000" cy="2667001"/>
          </a:xfrm>
        </p:spPr>
        <p:txBody>
          <a:bodyPr>
            <a:normAutofit/>
          </a:bodyPr>
          <a:lstStyle/>
          <a:p>
            <a:pPr>
              <a:buNone/>
            </a:pPr>
            <a:r>
              <a:rPr lang="en-US" dirty="0"/>
              <a:t>    Meteorites have bits of nickel and iron in them and scientists believe that they may be pieces from other planets which have exploded!</a:t>
            </a:r>
          </a:p>
          <a:p>
            <a:pPr>
              <a:buNone/>
            </a:pPr>
            <a:endParaRPr lang="en-US" b="1" dirty="0"/>
          </a:p>
        </p:txBody>
      </p:sp>
      <p:pic>
        <p:nvPicPr>
          <p:cNvPr id="10242" name="Picture 2"/>
          <p:cNvPicPr>
            <a:picLocks noChangeAspect="1" noChangeArrowheads="1"/>
          </p:cNvPicPr>
          <p:nvPr/>
        </p:nvPicPr>
        <p:blipFill>
          <a:blip r:embed="rId2" cstate="print"/>
          <a:srcRect/>
          <a:stretch>
            <a:fillRect/>
          </a:stretch>
        </p:blipFill>
        <p:spPr bwMode="auto">
          <a:xfrm>
            <a:off x="1981200" y="2590800"/>
            <a:ext cx="5553075" cy="3667125"/>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dirty="0"/>
              <a:t>So why does the information very??</a:t>
            </a:r>
          </a:p>
        </p:txBody>
      </p:sp>
      <p:sp>
        <p:nvSpPr>
          <p:cNvPr id="3" name="Content Placeholder 2"/>
          <p:cNvSpPr>
            <a:spLocks noGrp="1"/>
          </p:cNvSpPr>
          <p:nvPr>
            <p:ph idx="1"/>
          </p:nvPr>
        </p:nvSpPr>
        <p:spPr>
          <a:xfrm>
            <a:off x="0" y="1295400"/>
            <a:ext cx="9144000" cy="2971800"/>
          </a:xfrm>
        </p:spPr>
        <p:txBody>
          <a:bodyPr>
            <a:normAutofit/>
          </a:bodyPr>
          <a:lstStyle/>
          <a:p>
            <a:pPr>
              <a:buNone/>
            </a:pPr>
            <a:r>
              <a:rPr lang="en-US" dirty="0"/>
              <a:t>   You may have noticed that the temperatures vary depending on where you get your information… you may have noticed the thicknesses vary… Why? Why is there a “range” of temperatures or a “range” of thicknesses….??</a:t>
            </a:r>
          </a:p>
        </p:txBody>
      </p:sp>
      <p:pic>
        <p:nvPicPr>
          <p:cNvPr id="1026" name="Picture 2"/>
          <p:cNvPicPr>
            <a:picLocks noChangeAspect="1" noChangeArrowheads="1"/>
          </p:cNvPicPr>
          <p:nvPr/>
        </p:nvPicPr>
        <p:blipFill>
          <a:blip r:embed="rId2" cstate="print"/>
          <a:srcRect/>
          <a:stretch>
            <a:fillRect/>
          </a:stretch>
        </p:blipFill>
        <p:spPr bwMode="auto">
          <a:xfrm>
            <a:off x="5562600" y="3733800"/>
            <a:ext cx="2924175" cy="2880639"/>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rot="21197063">
            <a:off x="568874" y="4135227"/>
            <a:ext cx="4400550" cy="2168107"/>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cstate="print"/>
          <a:srcRect/>
          <a:stretch>
            <a:fillRect/>
          </a:stretch>
        </p:blipFill>
        <p:spPr bwMode="auto">
          <a:xfrm>
            <a:off x="1371600" y="533400"/>
            <a:ext cx="6098400" cy="6051126"/>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cstate="print"/>
          <a:srcRect/>
          <a:stretch>
            <a:fillRect/>
          </a:stretch>
        </p:blipFill>
        <p:spPr bwMode="auto">
          <a:xfrm>
            <a:off x="295257" y="914400"/>
            <a:ext cx="8543943" cy="5129832"/>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cstate="print"/>
          <a:srcRect/>
          <a:stretch>
            <a:fillRect/>
          </a:stretch>
        </p:blipFill>
        <p:spPr bwMode="auto">
          <a:xfrm>
            <a:off x="1466849" y="228600"/>
            <a:ext cx="6457951" cy="6326155"/>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Have you ever…</a:t>
            </a:r>
          </a:p>
        </p:txBody>
      </p:sp>
      <p:sp>
        <p:nvSpPr>
          <p:cNvPr id="3" name="Content Placeholder 2"/>
          <p:cNvSpPr>
            <a:spLocks noGrp="1"/>
          </p:cNvSpPr>
          <p:nvPr>
            <p:ph idx="1"/>
          </p:nvPr>
        </p:nvSpPr>
        <p:spPr/>
        <p:txBody>
          <a:bodyPr>
            <a:normAutofit fontScale="92500" lnSpcReduction="20000"/>
          </a:bodyPr>
          <a:lstStyle/>
          <a:p>
            <a:r>
              <a:rPr lang="en-US" b="1" dirty="0"/>
              <a:t>wanted to dig a hole all the way through the center of the Earth to China?  Maybe you have a pen pal over there or something...  Maybe you just wanted to be the first one to do it.</a:t>
            </a:r>
          </a:p>
          <a:p>
            <a:endParaRPr lang="en-US" dirty="0"/>
          </a:p>
          <a:p>
            <a:r>
              <a:rPr lang="en-US" b="1" dirty="0"/>
              <a:t>Turns out that as soon as you dug a hole about 5 miles deep, you would be burnt to a crisp by all the heat!  No one has even been beyond the first layer of the Earth.  Guess you're going to have to stick to being pen pals...  or buy a plane ticket!</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t>So how do we know??</a:t>
            </a:r>
          </a:p>
        </p:txBody>
      </p:sp>
      <p:sp>
        <p:nvSpPr>
          <p:cNvPr id="5" name="Content Placeholder 4"/>
          <p:cNvSpPr>
            <a:spLocks noGrp="1"/>
          </p:cNvSpPr>
          <p:nvPr>
            <p:ph idx="1"/>
          </p:nvPr>
        </p:nvSpPr>
        <p:spPr>
          <a:xfrm>
            <a:off x="0" y="1143000"/>
            <a:ext cx="9144000" cy="4800600"/>
          </a:xfrm>
        </p:spPr>
        <p:txBody>
          <a:bodyPr>
            <a:normAutofit fontScale="85000" lnSpcReduction="20000"/>
          </a:bodyPr>
          <a:lstStyle/>
          <a:p>
            <a:pPr>
              <a:buNone/>
            </a:pPr>
            <a:r>
              <a:rPr lang="en-US" dirty="0"/>
              <a:t>     If scientists have never studied any materials from a depth below 7 miles, then how is it that we know what is in the center of the Earth? How can we know what the core of the Earth is made of, if we have never seen it?</a:t>
            </a:r>
          </a:p>
          <a:p>
            <a:pPr>
              <a:buNone/>
            </a:pPr>
            <a:endParaRPr lang="en-US" dirty="0"/>
          </a:p>
          <a:p>
            <a:pPr>
              <a:buNone/>
            </a:pPr>
            <a:r>
              <a:rPr lang="en-US" dirty="0"/>
              <a:t>     The answer is actually quite simple. While it is true that we can not study the Earth’s core using visible light, we can study it using other senses. The most important thing we use to sense the Earth’s core are seismic waves. Seismic waves are waves of energy caused either by earthquakes, or by massive manmade explosions. </a:t>
            </a:r>
            <a:br>
              <a:rPr lang="en-US" dirty="0"/>
            </a:br>
            <a:br>
              <a:rPr lang="en-US" dirty="0"/>
            </a:br>
            <a:endParaRPr lang="en-US" dirty="0"/>
          </a:p>
          <a:p>
            <a:endParaRPr lang="en-US" dirty="0"/>
          </a:p>
        </p:txBody>
      </p:sp>
      <p:pic>
        <p:nvPicPr>
          <p:cNvPr id="11268" name="Picture 4" descr="Seismic waves help scientists study the Earth's interior."/>
          <p:cNvPicPr>
            <a:picLocks noChangeAspect="1" noChangeArrowheads="1"/>
          </p:cNvPicPr>
          <p:nvPr/>
        </p:nvPicPr>
        <p:blipFill>
          <a:blip r:embed="rId2" cstate="print"/>
          <a:srcRect/>
          <a:stretch>
            <a:fillRect/>
          </a:stretch>
        </p:blipFill>
        <p:spPr bwMode="auto">
          <a:xfrm>
            <a:off x="3581400" y="4800600"/>
            <a:ext cx="2400300" cy="2333626"/>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600200"/>
            <a:ext cx="8686800" cy="5257800"/>
          </a:xfrm>
        </p:spPr>
        <p:txBody>
          <a:bodyPr>
            <a:normAutofit fontScale="85000" lnSpcReduction="20000"/>
          </a:bodyPr>
          <a:lstStyle/>
          <a:p>
            <a:pPr>
              <a:buNone/>
            </a:pPr>
            <a:r>
              <a:rPr lang="en-US" dirty="0">
                <a:solidFill>
                  <a:srgbClr val="FF0000"/>
                </a:solidFill>
              </a:rPr>
              <a:t>Temperature: </a:t>
            </a:r>
          </a:p>
          <a:p>
            <a:pPr>
              <a:buNone/>
            </a:pPr>
            <a:r>
              <a:rPr lang="en-US" dirty="0"/>
              <a:t>200-500 Celsius </a:t>
            </a:r>
          </a:p>
          <a:p>
            <a:pPr>
              <a:buNone/>
            </a:pPr>
            <a:endParaRPr lang="en-US" dirty="0"/>
          </a:p>
          <a:p>
            <a:pPr>
              <a:buNone/>
            </a:pPr>
            <a:r>
              <a:rPr lang="en-US" dirty="0">
                <a:solidFill>
                  <a:srgbClr val="FF0000"/>
                </a:solidFill>
              </a:rPr>
              <a:t>Thickness (km):</a:t>
            </a:r>
          </a:p>
          <a:p>
            <a:pPr>
              <a:buNone/>
            </a:pPr>
            <a:r>
              <a:rPr lang="en-US" dirty="0"/>
              <a:t>Oceanic 5-10 km</a:t>
            </a:r>
          </a:p>
          <a:p>
            <a:pPr>
              <a:buNone/>
            </a:pPr>
            <a:r>
              <a:rPr lang="en-US" dirty="0"/>
              <a:t>Continental 30-40 km</a:t>
            </a:r>
          </a:p>
          <a:p>
            <a:pPr>
              <a:buNone/>
            </a:pPr>
            <a:endParaRPr lang="en-US" dirty="0"/>
          </a:p>
          <a:p>
            <a:pPr>
              <a:buNone/>
            </a:pPr>
            <a:r>
              <a:rPr lang="en-US" dirty="0">
                <a:solidFill>
                  <a:srgbClr val="FF0000"/>
                </a:solidFill>
              </a:rPr>
              <a:t>State of Matter:</a:t>
            </a:r>
          </a:p>
          <a:p>
            <a:pPr>
              <a:buNone/>
            </a:pPr>
            <a:r>
              <a:rPr lang="en-US" dirty="0"/>
              <a:t>Solid</a:t>
            </a:r>
          </a:p>
          <a:p>
            <a:pPr>
              <a:buNone/>
            </a:pPr>
            <a:endParaRPr lang="en-US" dirty="0"/>
          </a:p>
          <a:p>
            <a:pPr>
              <a:buNone/>
            </a:pPr>
            <a:r>
              <a:rPr lang="en-US" dirty="0">
                <a:solidFill>
                  <a:srgbClr val="FF0000"/>
                </a:solidFill>
              </a:rPr>
              <a:t>Elements:  </a:t>
            </a:r>
          </a:p>
          <a:p>
            <a:pPr>
              <a:buNone/>
            </a:pPr>
            <a:r>
              <a:rPr lang="en-US" dirty="0"/>
              <a:t>Oxygen (O) and Silicon (Si)    *Makes up 1% of Earth’s Volume</a:t>
            </a:r>
          </a:p>
        </p:txBody>
      </p:sp>
      <p:pic>
        <p:nvPicPr>
          <p:cNvPr id="6146" name="Picture 2"/>
          <p:cNvPicPr>
            <a:picLocks noChangeAspect="1" noChangeArrowheads="1"/>
          </p:cNvPicPr>
          <p:nvPr/>
        </p:nvPicPr>
        <p:blipFill>
          <a:blip r:embed="rId2" cstate="print"/>
          <a:srcRect/>
          <a:stretch>
            <a:fillRect/>
          </a:stretch>
        </p:blipFill>
        <p:spPr bwMode="auto">
          <a:xfrm>
            <a:off x="1524000" y="304800"/>
            <a:ext cx="6871291" cy="1143000"/>
          </a:xfrm>
          <a:prstGeom prst="rect">
            <a:avLst/>
          </a:prstGeom>
          <a:noFill/>
          <a:ln w="9525">
            <a:noFill/>
            <a:miter lim="800000"/>
            <a:headEnd/>
            <a:tailEnd/>
          </a:ln>
        </p:spPr>
      </p:pic>
      <p:pic>
        <p:nvPicPr>
          <p:cNvPr id="6147" name="Picture 3"/>
          <p:cNvPicPr>
            <a:picLocks noChangeAspect="1" noChangeArrowheads="1"/>
          </p:cNvPicPr>
          <p:nvPr/>
        </p:nvPicPr>
        <p:blipFill>
          <a:blip r:embed="rId3" cstate="print"/>
          <a:srcRect/>
          <a:stretch>
            <a:fillRect/>
          </a:stretch>
        </p:blipFill>
        <p:spPr bwMode="auto">
          <a:xfrm>
            <a:off x="3886200" y="2133600"/>
            <a:ext cx="5100656" cy="38862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So…Where does the Lithosphere and </a:t>
            </a:r>
            <a:r>
              <a:rPr lang="en-US" dirty="0" err="1"/>
              <a:t>Asthenosphere</a:t>
            </a:r>
            <a:r>
              <a:rPr lang="en-US" dirty="0"/>
              <a:t> fit in??</a:t>
            </a:r>
          </a:p>
        </p:txBody>
      </p:sp>
      <p:pic>
        <p:nvPicPr>
          <p:cNvPr id="8194" name="Picture 2"/>
          <p:cNvPicPr>
            <a:picLocks noGrp="1" noChangeAspect="1" noChangeArrowheads="1"/>
          </p:cNvPicPr>
          <p:nvPr>
            <p:ph idx="1"/>
          </p:nvPr>
        </p:nvPicPr>
        <p:blipFill>
          <a:blip r:embed="rId2" cstate="print"/>
          <a:srcRect/>
          <a:stretch>
            <a:fillRect/>
          </a:stretch>
        </p:blipFill>
        <p:spPr bwMode="auto">
          <a:xfrm>
            <a:off x="762000" y="1676400"/>
            <a:ext cx="7467328" cy="4923016"/>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way to look at it….</a:t>
            </a:r>
          </a:p>
        </p:txBody>
      </p:sp>
      <p:pic>
        <p:nvPicPr>
          <p:cNvPr id="25602" name="Picture 2"/>
          <p:cNvPicPr>
            <a:picLocks noGrp="1" noChangeAspect="1" noChangeArrowheads="1"/>
          </p:cNvPicPr>
          <p:nvPr>
            <p:ph idx="1"/>
          </p:nvPr>
        </p:nvPicPr>
        <p:blipFill>
          <a:blip r:embed="rId2" cstate="print"/>
          <a:srcRect/>
          <a:stretch>
            <a:fillRect/>
          </a:stretch>
        </p:blipFill>
        <p:spPr bwMode="auto">
          <a:xfrm>
            <a:off x="381000" y="1219200"/>
            <a:ext cx="4495800" cy="5417652"/>
          </a:xfrm>
          <a:prstGeom prst="rect">
            <a:avLst/>
          </a:prstGeom>
          <a:noFill/>
          <a:ln w="9525">
            <a:noFill/>
            <a:miter lim="800000"/>
            <a:headEnd/>
            <a:tailEnd/>
          </a:ln>
        </p:spPr>
      </p:pic>
      <p:sp>
        <p:nvSpPr>
          <p:cNvPr id="5" name="TextBox 4"/>
          <p:cNvSpPr txBox="1"/>
          <p:nvPr/>
        </p:nvSpPr>
        <p:spPr>
          <a:xfrm>
            <a:off x="6248400" y="4343400"/>
            <a:ext cx="914400" cy="381000"/>
          </a:xfrm>
          <a:prstGeom prst="rect">
            <a:avLst/>
          </a:prstGeom>
          <a:noFill/>
        </p:spPr>
        <p:txBody>
          <a:bodyPr wrap="square" rtlCol="0">
            <a:spAutoFit/>
          </a:bodyPr>
          <a:lstStyle/>
          <a:p>
            <a:r>
              <a:rPr lang="en-US" dirty="0">
                <a:solidFill>
                  <a:schemeClr val="bg1"/>
                </a:solidFill>
              </a:rPr>
              <a:t>Mantle</a:t>
            </a:r>
          </a:p>
        </p:txBody>
      </p:sp>
      <p:pic>
        <p:nvPicPr>
          <p:cNvPr id="25603" name="Picture 3"/>
          <p:cNvPicPr>
            <a:picLocks noChangeAspect="1" noChangeArrowheads="1"/>
          </p:cNvPicPr>
          <p:nvPr/>
        </p:nvPicPr>
        <p:blipFill>
          <a:blip r:embed="rId3" cstate="print"/>
          <a:srcRect/>
          <a:stretch>
            <a:fillRect/>
          </a:stretch>
        </p:blipFill>
        <p:spPr bwMode="auto">
          <a:xfrm rot="21016898">
            <a:off x="5334000" y="1752600"/>
            <a:ext cx="3458379" cy="2276475"/>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24000"/>
            <a:ext cx="3276600" cy="5334000"/>
          </a:xfrm>
        </p:spPr>
        <p:txBody>
          <a:bodyPr>
            <a:normAutofit fontScale="85000" lnSpcReduction="20000"/>
          </a:bodyPr>
          <a:lstStyle/>
          <a:p>
            <a:pPr>
              <a:buNone/>
            </a:pPr>
            <a:r>
              <a:rPr lang="en-US" dirty="0">
                <a:solidFill>
                  <a:srgbClr val="FF0000"/>
                </a:solidFill>
              </a:rPr>
              <a:t>Temperature:</a:t>
            </a:r>
          </a:p>
          <a:p>
            <a:pPr>
              <a:buNone/>
            </a:pPr>
            <a:r>
              <a:rPr lang="en-US" dirty="0"/>
              <a:t>400 Celsius </a:t>
            </a:r>
          </a:p>
          <a:p>
            <a:pPr>
              <a:buNone/>
            </a:pPr>
            <a:endParaRPr lang="en-US" dirty="0"/>
          </a:p>
          <a:p>
            <a:pPr>
              <a:buNone/>
            </a:pPr>
            <a:r>
              <a:rPr lang="en-US" dirty="0"/>
              <a:t> </a:t>
            </a:r>
            <a:r>
              <a:rPr lang="en-US" dirty="0">
                <a:solidFill>
                  <a:srgbClr val="FF0000"/>
                </a:solidFill>
              </a:rPr>
              <a:t>Thickness (km):</a:t>
            </a:r>
          </a:p>
          <a:p>
            <a:pPr>
              <a:buNone/>
            </a:pPr>
            <a:r>
              <a:rPr lang="en-US" dirty="0"/>
              <a:t> 60-100 km </a:t>
            </a:r>
          </a:p>
          <a:p>
            <a:pPr>
              <a:buNone/>
            </a:pPr>
            <a:endParaRPr lang="en-US" dirty="0"/>
          </a:p>
          <a:p>
            <a:pPr>
              <a:buNone/>
            </a:pPr>
            <a:r>
              <a:rPr lang="en-US" dirty="0">
                <a:solidFill>
                  <a:srgbClr val="FF0000"/>
                </a:solidFill>
              </a:rPr>
              <a:t>State of Matter:</a:t>
            </a:r>
          </a:p>
          <a:p>
            <a:pPr>
              <a:buNone/>
            </a:pPr>
            <a:r>
              <a:rPr lang="en-US" dirty="0"/>
              <a:t>Brittle solid, rock like material </a:t>
            </a:r>
          </a:p>
          <a:p>
            <a:pPr>
              <a:buNone/>
            </a:pPr>
            <a:endParaRPr lang="en-US" dirty="0"/>
          </a:p>
          <a:p>
            <a:pPr>
              <a:buNone/>
            </a:pPr>
            <a:r>
              <a:rPr lang="en-US" dirty="0">
                <a:solidFill>
                  <a:srgbClr val="FF0000"/>
                </a:solidFill>
              </a:rPr>
              <a:t>Elements:  </a:t>
            </a:r>
          </a:p>
          <a:p>
            <a:pPr>
              <a:buNone/>
            </a:pPr>
            <a:r>
              <a:rPr lang="en-US" dirty="0"/>
              <a:t>Oxygen (O) and Silicon (Si) </a:t>
            </a:r>
          </a:p>
          <a:p>
            <a:endParaRPr lang="en-US" dirty="0"/>
          </a:p>
        </p:txBody>
      </p:sp>
      <p:pic>
        <p:nvPicPr>
          <p:cNvPr id="4098" name="Picture 2"/>
          <p:cNvPicPr>
            <a:picLocks noChangeAspect="1" noChangeArrowheads="1"/>
          </p:cNvPicPr>
          <p:nvPr/>
        </p:nvPicPr>
        <p:blipFill>
          <a:blip r:embed="rId2" cstate="print"/>
          <a:srcRect/>
          <a:stretch>
            <a:fillRect/>
          </a:stretch>
        </p:blipFill>
        <p:spPr bwMode="auto">
          <a:xfrm>
            <a:off x="3200400" y="1981200"/>
            <a:ext cx="5486400" cy="3657600"/>
          </a:xfrm>
          <a:prstGeom prst="rect">
            <a:avLst/>
          </a:prstGeom>
          <a:noFill/>
          <a:ln w="9525">
            <a:noFill/>
            <a:miter lim="800000"/>
            <a:headEnd/>
            <a:tailEnd/>
          </a:ln>
        </p:spPr>
      </p:pic>
      <p:pic>
        <p:nvPicPr>
          <p:cNvPr id="4099" name="Picture 3"/>
          <p:cNvPicPr>
            <a:picLocks noChangeAspect="1" noChangeArrowheads="1"/>
          </p:cNvPicPr>
          <p:nvPr/>
        </p:nvPicPr>
        <p:blipFill>
          <a:blip r:embed="rId3" cstate="print"/>
          <a:srcRect/>
          <a:stretch>
            <a:fillRect/>
          </a:stretch>
        </p:blipFill>
        <p:spPr bwMode="auto">
          <a:xfrm>
            <a:off x="2286000" y="304800"/>
            <a:ext cx="5111578" cy="1295400"/>
          </a:xfrm>
          <a:prstGeom prst="rect">
            <a:avLst/>
          </a:prstGeom>
          <a:noFill/>
          <a:ln w="9525">
            <a:noFill/>
            <a:miter lim="800000"/>
            <a:headEnd/>
            <a:tailEnd/>
          </a:ln>
        </p:spPr>
      </p:pic>
      <p:sp>
        <p:nvSpPr>
          <p:cNvPr id="6" name="TextBox 5"/>
          <p:cNvSpPr txBox="1"/>
          <p:nvPr/>
        </p:nvSpPr>
        <p:spPr>
          <a:xfrm>
            <a:off x="3733800" y="5867400"/>
            <a:ext cx="4267200" cy="1200329"/>
          </a:xfrm>
          <a:prstGeom prst="rect">
            <a:avLst/>
          </a:prstGeom>
          <a:noFill/>
        </p:spPr>
        <p:txBody>
          <a:bodyPr wrap="square" rtlCol="0">
            <a:spAutoFit/>
          </a:bodyPr>
          <a:lstStyle/>
          <a:p>
            <a:r>
              <a:rPr lang="en-US" dirty="0"/>
              <a:t>Includes the Crust and the Upper Mantle</a:t>
            </a:r>
          </a:p>
          <a:p>
            <a:pPr algn="ctr"/>
            <a:r>
              <a:rPr lang="en-US" dirty="0"/>
              <a:t>Litho= rock   Sphere= layer</a:t>
            </a:r>
          </a:p>
          <a:p>
            <a:pPr algn="ctr"/>
            <a:r>
              <a:rPr lang="en-US" dirty="0"/>
              <a:t>“Rock Layer” </a:t>
            </a:r>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600200"/>
            <a:ext cx="4495800" cy="5257800"/>
          </a:xfrm>
        </p:spPr>
        <p:txBody>
          <a:bodyPr>
            <a:normAutofit fontScale="77500" lnSpcReduction="20000"/>
          </a:bodyPr>
          <a:lstStyle/>
          <a:p>
            <a:pPr>
              <a:buNone/>
            </a:pPr>
            <a:r>
              <a:rPr lang="en-US" dirty="0">
                <a:solidFill>
                  <a:srgbClr val="FF0000"/>
                </a:solidFill>
              </a:rPr>
              <a:t>Temperature:</a:t>
            </a:r>
          </a:p>
          <a:p>
            <a:pPr>
              <a:buNone/>
            </a:pPr>
            <a:r>
              <a:rPr lang="en-US" dirty="0"/>
              <a:t>300-500 Celsius </a:t>
            </a:r>
          </a:p>
          <a:p>
            <a:pPr>
              <a:buNone/>
            </a:pPr>
            <a:endParaRPr lang="en-US" dirty="0"/>
          </a:p>
          <a:p>
            <a:pPr>
              <a:buNone/>
            </a:pPr>
            <a:r>
              <a:rPr lang="en-US" dirty="0">
                <a:solidFill>
                  <a:srgbClr val="FF0000"/>
                </a:solidFill>
              </a:rPr>
              <a:t>Thickness (km):</a:t>
            </a:r>
          </a:p>
          <a:p>
            <a:pPr>
              <a:buNone/>
            </a:pPr>
            <a:r>
              <a:rPr lang="en-US" dirty="0"/>
              <a:t>180km</a:t>
            </a:r>
          </a:p>
          <a:p>
            <a:pPr>
              <a:buNone/>
            </a:pPr>
            <a:endParaRPr lang="en-US" dirty="0"/>
          </a:p>
          <a:p>
            <a:pPr>
              <a:buNone/>
            </a:pPr>
            <a:r>
              <a:rPr lang="en-US" dirty="0">
                <a:solidFill>
                  <a:srgbClr val="FF0000"/>
                </a:solidFill>
              </a:rPr>
              <a:t>State of Matter:</a:t>
            </a:r>
          </a:p>
          <a:p>
            <a:pPr>
              <a:buNone/>
            </a:pPr>
            <a:r>
              <a:rPr lang="en-US" dirty="0"/>
              <a:t>Solid that flows like liquid,    </a:t>
            </a:r>
          </a:p>
          <a:p>
            <a:pPr>
              <a:buNone/>
            </a:pPr>
            <a:r>
              <a:rPr lang="en-US" dirty="0"/>
              <a:t>Semi-solid or </a:t>
            </a:r>
            <a:r>
              <a:rPr lang="en-US"/>
              <a:t>(Plastic) Plasticity</a:t>
            </a:r>
            <a:endParaRPr lang="en-US" dirty="0"/>
          </a:p>
          <a:p>
            <a:pPr>
              <a:buNone/>
            </a:pPr>
            <a:r>
              <a:rPr lang="en-US" dirty="0"/>
              <a:t>     *think silly putty*</a:t>
            </a:r>
          </a:p>
          <a:p>
            <a:pPr>
              <a:buNone/>
            </a:pPr>
            <a:endParaRPr lang="en-US" dirty="0"/>
          </a:p>
          <a:p>
            <a:pPr>
              <a:buNone/>
            </a:pPr>
            <a:r>
              <a:rPr lang="en-US" dirty="0">
                <a:solidFill>
                  <a:srgbClr val="FF0000"/>
                </a:solidFill>
              </a:rPr>
              <a:t>Elements:  </a:t>
            </a:r>
          </a:p>
          <a:p>
            <a:pPr>
              <a:buNone/>
            </a:pPr>
            <a:r>
              <a:rPr lang="en-US" dirty="0"/>
              <a:t>Iron (Fe) and Magnesium (Mg)</a:t>
            </a:r>
          </a:p>
          <a:p>
            <a:pPr>
              <a:buNone/>
            </a:pPr>
            <a:endParaRPr lang="en-US" dirty="0"/>
          </a:p>
          <a:p>
            <a:endParaRPr lang="en-US" dirty="0"/>
          </a:p>
        </p:txBody>
      </p:sp>
      <p:pic>
        <p:nvPicPr>
          <p:cNvPr id="5122" name="Picture 2"/>
          <p:cNvPicPr>
            <a:picLocks noChangeAspect="1" noChangeArrowheads="1"/>
          </p:cNvPicPr>
          <p:nvPr/>
        </p:nvPicPr>
        <p:blipFill>
          <a:blip r:embed="rId2" cstate="print"/>
          <a:srcRect/>
          <a:stretch>
            <a:fillRect/>
          </a:stretch>
        </p:blipFill>
        <p:spPr bwMode="auto">
          <a:xfrm>
            <a:off x="1676400" y="247650"/>
            <a:ext cx="5867400" cy="1123950"/>
          </a:xfrm>
          <a:prstGeom prst="rect">
            <a:avLst/>
          </a:prstGeom>
          <a:noFill/>
          <a:ln w="9525">
            <a:noFill/>
            <a:miter lim="800000"/>
            <a:headEnd/>
            <a:tailEnd/>
          </a:ln>
        </p:spPr>
      </p:pic>
      <p:pic>
        <p:nvPicPr>
          <p:cNvPr id="5123" name="Picture 3"/>
          <p:cNvPicPr>
            <a:picLocks noChangeAspect="1" noChangeArrowheads="1"/>
          </p:cNvPicPr>
          <p:nvPr/>
        </p:nvPicPr>
        <p:blipFill>
          <a:blip r:embed="rId3" cstate="print"/>
          <a:srcRect/>
          <a:stretch>
            <a:fillRect/>
          </a:stretch>
        </p:blipFill>
        <p:spPr bwMode="auto">
          <a:xfrm>
            <a:off x="4724400" y="1524000"/>
            <a:ext cx="4267200" cy="4495800"/>
          </a:xfrm>
          <a:prstGeom prst="rect">
            <a:avLst/>
          </a:prstGeom>
          <a:noFill/>
          <a:ln w="9525">
            <a:noFill/>
            <a:miter lim="800000"/>
            <a:headEnd/>
            <a:tailEnd/>
          </a:ln>
        </p:spPr>
      </p:pic>
      <p:sp>
        <p:nvSpPr>
          <p:cNvPr id="6" name="TextBox 5"/>
          <p:cNvSpPr txBox="1"/>
          <p:nvPr/>
        </p:nvSpPr>
        <p:spPr>
          <a:xfrm>
            <a:off x="4724400" y="6248400"/>
            <a:ext cx="4419600" cy="646331"/>
          </a:xfrm>
          <a:prstGeom prst="rect">
            <a:avLst/>
          </a:prstGeom>
          <a:noFill/>
        </p:spPr>
        <p:txBody>
          <a:bodyPr wrap="square" rtlCol="0">
            <a:spAutoFit/>
          </a:bodyPr>
          <a:lstStyle/>
          <a:p>
            <a:pPr algn="ctr"/>
            <a:r>
              <a:rPr lang="en-US" dirty="0">
                <a:solidFill>
                  <a:srgbClr val="FF0000"/>
                </a:solidFill>
              </a:rPr>
              <a:t>*This is where convection currents occur!*</a:t>
            </a:r>
          </a:p>
          <a:p>
            <a:pPr algn="ct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820</TotalTime>
  <Words>979</Words>
  <Application>Microsoft Macintosh PowerPoint</Application>
  <PresentationFormat>On-screen Show (4:3)</PresentationFormat>
  <Paragraphs>111</Paragraphs>
  <Slides>26</Slides>
  <Notes>0</Notes>
  <HiddenSlides>0</HiddenSlides>
  <MMClips>1</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26</vt:i4>
      </vt:variant>
    </vt:vector>
  </HeadingPairs>
  <TitlesOfParts>
    <vt:vector size="29" baseType="lpstr">
      <vt:lpstr>Arial</vt:lpstr>
      <vt:lpstr>Calibri</vt:lpstr>
      <vt:lpstr>Office Theme</vt:lpstr>
      <vt:lpstr>Layers of the Earth Information </vt:lpstr>
      <vt:lpstr>PowerPoint Presentation</vt:lpstr>
      <vt:lpstr>Have you ever…</vt:lpstr>
      <vt:lpstr>So how do we know??</vt:lpstr>
      <vt:lpstr>PowerPoint Presentation</vt:lpstr>
      <vt:lpstr>So…Where does the Lithosphere and Asthenosphere fit in??</vt:lpstr>
      <vt:lpstr>Another way to look at it….</vt:lpstr>
      <vt:lpstr>PowerPoint Presentation</vt:lpstr>
      <vt:lpstr>PowerPoint Presentation</vt:lpstr>
      <vt:lpstr>Plasticity? What is that? </vt:lpstr>
      <vt:lpstr>Convection Currents</vt:lpstr>
      <vt:lpstr>PowerPoint Presentation</vt:lpstr>
      <vt:lpstr>PowerPoint Presentation</vt:lpstr>
      <vt:lpstr>PowerPoint Presentation</vt:lpstr>
      <vt:lpstr>So that Magnetic Field you hear about… </vt:lpstr>
      <vt:lpstr>More on the Magnetic Field…</vt:lpstr>
      <vt:lpstr>PowerPoint Presentation</vt:lpstr>
      <vt:lpstr>6,000 Degrees Celsius…man, that’s hot!!</vt:lpstr>
      <vt:lpstr>So if the Outer Core is Liquid, why is the Inner Core Solid???</vt:lpstr>
      <vt:lpstr>The Inner Core is growing!?!?</vt:lpstr>
      <vt:lpstr>Some other interesting facts…</vt:lpstr>
      <vt:lpstr>PowerPoint Presentation</vt:lpstr>
      <vt:lpstr>So why does the information very??</vt:lpstr>
      <vt:lpstr>PowerPoint Presentation</vt:lpstr>
      <vt:lpstr>PowerPoint Presentation</vt:lpstr>
      <vt:lpstr>PowerPoint Presentation</vt:lpstr>
    </vt:vector>
  </TitlesOfParts>
  <Company>RRISD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Layers of the Earth Information</dc:title>
  <dc:creator>e130862</dc:creator>
  <cp:lastModifiedBy>Microsoft Office User</cp:lastModifiedBy>
  <cp:revision>64</cp:revision>
  <dcterms:created xsi:type="dcterms:W3CDTF">2016-02-09T16:31:01Z</dcterms:created>
  <dcterms:modified xsi:type="dcterms:W3CDTF">2022-01-05T15:25:16Z</dcterms:modified>
</cp:coreProperties>
</file>