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9"/>
  </p:notesMasterIdLst>
  <p:sldIdLst>
    <p:sldId id="256" r:id="rId2"/>
    <p:sldId id="257" r:id="rId3"/>
    <p:sldId id="271" r:id="rId4"/>
    <p:sldId id="272" r:id="rId5"/>
    <p:sldId id="259" r:id="rId6"/>
    <p:sldId id="269" r:id="rId7"/>
    <p:sldId id="270" r:id="rId8"/>
    <p:sldId id="265" r:id="rId9"/>
    <p:sldId id="264" r:id="rId10"/>
    <p:sldId id="263" r:id="rId11"/>
    <p:sldId id="262" r:id="rId12"/>
    <p:sldId id="261" r:id="rId13"/>
    <p:sldId id="274" r:id="rId14"/>
    <p:sldId id="275" r:id="rId15"/>
    <p:sldId id="266" r:id="rId16"/>
    <p:sldId id="267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62" d="100"/>
          <a:sy n="62" d="100"/>
        </p:scale>
        <p:origin x="-120" y="-2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0D242D-1BDF-484A-B4E4-D0ED3AC2E490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3E4A74-8C09-4B4C-926A-E3978CE161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94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3E4A74-8C09-4B4C-926A-E3978CE161C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45512B-4074-4788-ABE4-22303BF764EE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50D556-8906-4EA4-BF17-89D999661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512B-4074-4788-ABE4-22303BF764EE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D556-8906-4EA4-BF17-89D999661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512B-4074-4788-ABE4-22303BF764EE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D556-8906-4EA4-BF17-89D999661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512B-4074-4788-ABE4-22303BF764EE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D556-8906-4EA4-BF17-89D9996616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512B-4074-4788-ABE4-22303BF764EE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D556-8906-4EA4-BF17-89D9996616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512B-4074-4788-ABE4-22303BF764EE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D556-8906-4EA4-BF17-89D9996616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512B-4074-4788-ABE4-22303BF764EE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D556-8906-4EA4-BF17-89D999661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512B-4074-4788-ABE4-22303BF764EE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D556-8906-4EA4-BF17-89D9996616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5512B-4074-4788-ABE4-22303BF764EE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D556-8906-4EA4-BF17-89D999661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345512B-4074-4788-ABE4-22303BF764EE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0D556-8906-4EA4-BF17-89D999661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345512B-4074-4788-ABE4-22303BF764EE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A50D556-8906-4EA4-BF17-89D9996616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7345512B-4074-4788-ABE4-22303BF764EE}" type="datetimeFigureOut">
              <a:rPr lang="en-US" smtClean="0"/>
              <a:pPr/>
              <a:t>9/26/16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A50D556-8906-4EA4-BF17-89D9996616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7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0.wmf"/><Relationship Id="rId3" Type="http://schemas.openxmlformats.org/officeDocument/2006/relationships/image" Target="../media/image1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762250"/>
          </a:xfrm>
        </p:spPr>
        <p:txBody>
          <a:bodyPr>
            <a:normAutofit/>
          </a:bodyPr>
          <a:lstStyle/>
          <a:p>
            <a:r>
              <a:rPr lang="en-US" dirty="0" smtClean="0"/>
              <a:t>Lesson Three</a:t>
            </a:r>
            <a:br>
              <a:rPr lang="en-US" dirty="0" smtClean="0"/>
            </a:br>
            <a:r>
              <a:rPr lang="en-US" sz="3200" dirty="0" smtClean="0"/>
              <a:t>Vocabulary Words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2819400" cy="1905000"/>
          </a:xfrm>
        </p:spPr>
        <p:txBody>
          <a:bodyPr/>
          <a:lstStyle/>
          <a:p>
            <a:pPr algn="l"/>
            <a:r>
              <a:rPr lang="en-US" dirty="0" smtClean="0"/>
              <a:t>Story: </a:t>
            </a:r>
          </a:p>
          <a:p>
            <a:pPr algn="l"/>
            <a:r>
              <a:rPr lang="en-US" dirty="0" smtClean="0"/>
              <a:t>My Librarian is a Camel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495800"/>
            <a:ext cx="8305800" cy="1676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Impossible to travel on or over.</a:t>
            </a:r>
          </a:p>
          <a:p>
            <a:pPr algn="ctr"/>
            <a:r>
              <a:rPr lang="en-US" sz="2400" dirty="0" smtClean="0"/>
              <a:t>The heavy snow made the road </a:t>
            </a:r>
            <a:r>
              <a:rPr lang="en-US" sz="3200" b="1" u="sng" dirty="0" smtClean="0"/>
              <a:t>impassable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B’s tell A’s “What else might make a road </a:t>
            </a:r>
            <a:r>
              <a:rPr lang="en-US" sz="3200" b="1" dirty="0" smtClean="0"/>
              <a:t>impassable</a:t>
            </a:r>
            <a:r>
              <a:rPr lang="en-US" sz="2400" dirty="0" smtClean="0"/>
              <a:t>?”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57600"/>
            <a:ext cx="5486400" cy="9906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impassable</a:t>
            </a:r>
            <a:endParaRPr lang="en-US" sz="5400" dirty="0"/>
          </a:p>
        </p:txBody>
      </p:sp>
      <p:pic>
        <p:nvPicPr>
          <p:cNvPr id="5124" name="Picture 4" descr="C:\Documents and Settings\Admin\Local Settings\Temporary Internet Files\Content.IE5\Z0QAUWRN\MC9002004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81000"/>
            <a:ext cx="46482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572000"/>
            <a:ext cx="8305800" cy="1676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Permission or ability to enter or use.</a:t>
            </a:r>
          </a:p>
          <a:p>
            <a:pPr algn="ctr"/>
            <a:r>
              <a:rPr lang="en-US" sz="2400" dirty="0" smtClean="0"/>
              <a:t>We have </a:t>
            </a:r>
            <a:r>
              <a:rPr lang="en-US" sz="3200" b="1" u="sng" dirty="0" smtClean="0"/>
              <a:t>access</a:t>
            </a:r>
            <a:r>
              <a:rPr lang="en-US" sz="2400" dirty="0" smtClean="0"/>
              <a:t> to the school library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A’s tell B’s “ When do you and your family use internet </a:t>
            </a:r>
            <a:r>
              <a:rPr lang="en-US" sz="3200" b="1" dirty="0" smtClean="0"/>
              <a:t>access</a:t>
            </a:r>
            <a:r>
              <a:rPr lang="en-US" sz="2400" dirty="0" smtClean="0"/>
              <a:t>?”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57600"/>
            <a:ext cx="5486400" cy="9906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access</a:t>
            </a:r>
            <a:endParaRPr lang="en-US" sz="5400" dirty="0"/>
          </a:p>
        </p:txBody>
      </p:sp>
      <p:pic>
        <p:nvPicPr>
          <p:cNvPr id="6146" name="Picture 2" descr="C:\Documents and Settings\Admin\Local Settings\Temporary Internet Files\Content.IE5\L3OXIQ0E\MC9002920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1" y="304801"/>
            <a:ext cx="4953000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495800"/>
            <a:ext cx="8305800" cy="1676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To gain or get by planning or effort.</a:t>
            </a:r>
          </a:p>
          <a:p>
            <a:pPr algn="ctr"/>
            <a:r>
              <a:rPr lang="en-US" sz="2400" dirty="0" smtClean="0"/>
              <a:t>He will </a:t>
            </a:r>
            <a:r>
              <a:rPr lang="en-US" sz="3200" b="1" u="sng" dirty="0" smtClean="0"/>
              <a:t>obtain</a:t>
            </a:r>
            <a:r>
              <a:rPr lang="en-US" sz="2400" dirty="0" smtClean="0"/>
              <a:t> a good grade on his math test by studying </a:t>
            </a:r>
            <a:r>
              <a:rPr lang="en-US" sz="2400" dirty="0" smtClean="0"/>
              <a:t>his </a:t>
            </a:r>
            <a:r>
              <a:rPr lang="en-US" sz="2400" dirty="0" smtClean="0"/>
              <a:t>math equations.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57600"/>
            <a:ext cx="5486400" cy="9906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obtain</a:t>
            </a:r>
            <a:endParaRPr lang="en-US" sz="5400" dirty="0"/>
          </a:p>
        </p:txBody>
      </p:sp>
      <p:pic>
        <p:nvPicPr>
          <p:cNvPr id="7172" name="Picture 4" descr="C:\Documents and Settings\Admin\Local Settings\Temporary Internet Files\Content.IE5\WLNBAVCB\MC9004457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685801"/>
            <a:ext cx="3886199" cy="2590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word </a:t>
            </a:r>
            <a:r>
              <a:rPr lang="en-US" sz="4800" b="1" dirty="0" smtClean="0"/>
              <a:t>obtain</a:t>
            </a:r>
            <a:r>
              <a:rPr lang="en-US" dirty="0" smtClean="0"/>
              <a:t> is a verb.</a:t>
            </a:r>
          </a:p>
          <a:p>
            <a:r>
              <a:rPr lang="en-US" dirty="0" smtClean="0"/>
              <a:t>Let’s pronounce it by syllables’</a:t>
            </a:r>
          </a:p>
          <a:p>
            <a:r>
              <a:rPr lang="en-US" sz="4800" b="1" dirty="0" smtClean="0"/>
              <a:t>Ob-</a:t>
            </a:r>
            <a:r>
              <a:rPr lang="en-US" sz="4800" b="1" dirty="0" err="1" smtClean="0"/>
              <a:t>tain</a:t>
            </a:r>
            <a:endParaRPr lang="en-US" sz="4800" b="1" dirty="0" smtClean="0"/>
          </a:p>
          <a:p>
            <a:r>
              <a:rPr lang="en-US" dirty="0" smtClean="0"/>
              <a:t>Say it a again please:</a:t>
            </a:r>
          </a:p>
          <a:p>
            <a:r>
              <a:rPr lang="en-US" sz="4800" b="1" dirty="0" smtClean="0"/>
              <a:t>obtain</a:t>
            </a:r>
            <a:endParaRPr lang="en-US" sz="4800" b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61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word </a:t>
            </a:r>
            <a:r>
              <a:rPr lang="en-US" sz="3200" b="1" dirty="0" smtClean="0"/>
              <a:t>obtain</a:t>
            </a:r>
            <a:r>
              <a:rPr lang="en-US" dirty="0" smtClean="0"/>
              <a:t> means to get something.</a:t>
            </a:r>
          </a:p>
          <a:p>
            <a:r>
              <a:rPr lang="en-US" dirty="0" smtClean="0"/>
              <a:t>The information he wanted for his report was difficult to </a:t>
            </a:r>
            <a:r>
              <a:rPr lang="en-US" sz="3200" b="1" u="sng" dirty="0" smtClean="0"/>
              <a:t>obtain</a:t>
            </a:r>
            <a:r>
              <a:rPr lang="en-US" dirty="0" smtClean="0"/>
              <a:t>.</a:t>
            </a:r>
          </a:p>
          <a:p>
            <a:r>
              <a:rPr lang="en-US" dirty="0" smtClean="0"/>
              <a:t>He tried to </a:t>
            </a:r>
            <a:r>
              <a:rPr lang="en-US" sz="3200" b="1" u="sng" dirty="0" smtClean="0"/>
              <a:t>obtain</a:t>
            </a:r>
            <a:r>
              <a:rPr lang="en-US" dirty="0" smtClean="0"/>
              <a:t> Russell Wilson’s autograph.</a:t>
            </a:r>
          </a:p>
          <a:p>
            <a:r>
              <a:rPr lang="en-US" dirty="0" smtClean="0"/>
              <a:t>Mr. </a:t>
            </a:r>
            <a:r>
              <a:rPr lang="en-US" dirty="0" err="1" smtClean="0"/>
              <a:t>Blasquez</a:t>
            </a:r>
            <a:r>
              <a:rPr lang="en-US" dirty="0" smtClean="0"/>
              <a:t> </a:t>
            </a:r>
            <a:r>
              <a:rPr lang="en-US" sz="3200" b="1" u="sng" dirty="0" smtClean="0"/>
              <a:t>obtained</a:t>
            </a:r>
            <a:r>
              <a:rPr lang="en-US" dirty="0" smtClean="0"/>
              <a:t> a copy of the original letter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are able to</a:t>
            </a:r>
            <a:r>
              <a:rPr lang="en-US" sz="3200" b="1" u="sng" dirty="0" smtClean="0"/>
              <a:t> obtain</a:t>
            </a:r>
            <a:r>
              <a:rPr lang="en-US" sz="3200" dirty="0" smtClean="0"/>
              <a:t> </a:t>
            </a:r>
            <a:r>
              <a:rPr lang="en-US" dirty="0" smtClean="0"/>
              <a:t>a driver’s license when you are 16.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14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495800"/>
            <a:ext cx="8305800" cy="1676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To protect from injury or destruction.</a:t>
            </a:r>
          </a:p>
          <a:p>
            <a:pPr algn="ctr"/>
            <a:r>
              <a:rPr lang="en-US" sz="2400" dirty="0" smtClean="0"/>
              <a:t>The scientist works to </a:t>
            </a:r>
            <a:r>
              <a:rPr lang="en-US" sz="3200" b="1" u="sng" dirty="0" smtClean="0"/>
              <a:t>preserve</a:t>
            </a:r>
            <a:r>
              <a:rPr lang="en-US" sz="2400" dirty="0" smtClean="0"/>
              <a:t> the Rain Forest.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57600"/>
            <a:ext cx="5486400" cy="9906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preserve</a:t>
            </a:r>
            <a:endParaRPr lang="en-US" sz="5400" dirty="0"/>
          </a:p>
        </p:txBody>
      </p:sp>
      <p:pic>
        <p:nvPicPr>
          <p:cNvPr id="8194" name="Picture 2" descr="C:\Documents and Settings\Admin\Local Settings\Temporary Internet Files\Content.IE5\WLNBAVCB\MC9001986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96666"/>
            <a:ext cx="4267201" cy="34609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495800"/>
            <a:ext cx="8305800" cy="1676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Either of two ends of a scale or range.</a:t>
            </a:r>
          </a:p>
          <a:p>
            <a:pPr algn="ctr"/>
            <a:r>
              <a:rPr lang="en-US" sz="2400" dirty="0" smtClean="0"/>
              <a:t>In Chicago, we experience </a:t>
            </a:r>
            <a:r>
              <a:rPr lang="en-US" sz="3200" b="1" u="sng" dirty="0" smtClean="0"/>
              <a:t>extremes</a:t>
            </a:r>
            <a:r>
              <a:rPr lang="en-US" sz="2400" dirty="0" smtClean="0"/>
              <a:t> in hot and cold weather</a:t>
            </a:r>
            <a:r>
              <a:rPr lang="en-US" sz="2400" dirty="0" smtClean="0"/>
              <a:t>. </a:t>
            </a:r>
          </a:p>
          <a:p>
            <a:pPr algn="ctr"/>
            <a:r>
              <a:rPr lang="en-US" sz="2400" dirty="0" smtClean="0"/>
              <a:t>B’s tell A’s “Do you think weather </a:t>
            </a:r>
            <a:r>
              <a:rPr lang="en-US" sz="3200" b="1" dirty="0" smtClean="0"/>
              <a:t>extremes</a:t>
            </a:r>
            <a:r>
              <a:rPr lang="en-US" sz="2400" dirty="0" smtClean="0"/>
              <a:t> are exciting or scary?”</a:t>
            </a:r>
          </a:p>
          <a:p>
            <a:pPr algn="ctr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57600"/>
            <a:ext cx="5486400" cy="9906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extremes</a:t>
            </a:r>
            <a:endParaRPr lang="en-US" sz="5400" dirty="0"/>
          </a:p>
        </p:txBody>
      </p:sp>
      <p:pic>
        <p:nvPicPr>
          <p:cNvPr id="9218" name="Picture 2" descr="C:\Documents and Settings\Admin\Local Settings\Temporary Internet Files\Content.IE5\Z0QAUWRN\MC9004457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28600"/>
            <a:ext cx="2819400" cy="3124200"/>
          </a:xfrm>
          <a:prstGeom prst="rect">
            <a:avLst/>
          </a:prstGeom>
          <a:noFill/>
        </p:spPr>
      </p:pic>
      <p:pic>
        <p:nvPicPr>
          <p:cNvPr id="9219" name="Picture 3" descr="C:\Documents and Settings\Admin\Local Settings\Temporary Internet Files\Content.IE5\L3OXIQ0E\MC90044547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28600"/>
            <a:ext cx="24384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495800"/>
            <a:ext cx="8305800" cy="1676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Very Eager.</a:t>
            </a:r>
          </a:p>
          <a:p>
            <a:pPr algn="ctr"/>
            <a:r>
              <a:rPr lang="en-US" sz="2400" dirty="0" smtClean="0"/>
              <a:t>Terry is an </a:t>
            </a:r>
            <a:r>
              <a:rPr lang="en-US" sz="3200" b="1" u="sng" dirty="0" smtClean="0"/>
              <a:t>avid</a:t>
            </a:r>
            <a:r>
              <a:rPr lang="en-US" sz="2400" dirty="0" smtClean="0"/>
              <a:t> mountain climber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A’s tell B’s  Finish the sentence:</a:t>
            </a:r>
          </a:p>
          <a:p>
            <a:pPr algn="ctr"/>
            <a:r>
              <a:rPr lang="en-US" sz="2400" dirty="0" smtClean="0"/>
              <a:t>I am an </a:t>
            </a:r>
            <a:r>
              <a:rPr lang="en-US" sz="3200" b="1" dirty="0" smtClean="0"/>
              <a:t>avid</a:t>
            </a:r>
            <a:r>
              <a:rPr lang="en-US" sz="2400" dirty="0" smtClean="0"/>
              <a:t> _____________.”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57600"/>
            <a:ext cx="5486400" cy="9906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avid</a:t>
            </a:r>
            <a:endParaRPr lang="en-US" sz="5400" dirty="0"/>
          </a:p>
        </p:txBody>
      </p:sp>
      <p:pic>
        <p:nvPicPr>
          <p:cNvPr id="10242" name="Picture 2" descr="C:\Documents and Settings\Admin\Local Settings\Temporary Internet Files\Content.IE5\L3OXIQ0E\MC90021218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28601"/>
            <a:ext cx="44958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495800"/>
            <a:ext cx="8305800" cy="1676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To keep apart from others.</a:t>
            </a:r>
          </a:p>
          <a:p>
            <a:pPr algn="ctr"/>
            <a:r>
              <a:rPr lang="en-US" sz="2400" dirty="0" smtClean="0"/>
              <a:t>The sick boy was </a:t>
            </a:r>
            <a:r>
              <a:rPr lang="en-US" sz="3200" b="1" u="sng" dirty="0" smtClean="0"/>
              <a:t>isolated</a:t>
            </a:r>
            <a:r>
              <a:rPr lang="en-US" sz="2400" dirty="0"/>
              <a:t> </a:t>
            </a:r>
            <a:r>
              <a:rPr lang="en-US" sz="2400" dirty="0" smtClean="0"/>
              <a:t>from the other children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57600"/>
            <a:ext cx="5486400" cy="9906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isolated</a:t>
            </a:r>
            <a:endParaRPr lang="en-US" sz="5400" dirty="0"/>
          </a:p>
        </p:txBody>
      </p:sp>
      <p:pic>
        <p:nvPicPr>
          <p:cNvPr id="1027" name="Picture 3" descr="C:\Documents and Settings\Admin\Local Settings\Temporary Internet Files\Content.IE5\Z0QAUWRN\MC90036098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838200"/>
            <a:ext cx="44958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word </a:t>
            </a:r>
            <a:r>
              <a:rPr lang="en-US" sz="4400" b="1" dirty="0"/>
              <a:t>isolated</a:t>
            </a:r>
            <a:r>
              <a:rPr lang="en-US" dirty="0"/>
              <a:t> is an adjective.</a:t>
            </a:r>
          </a:p>
          <a:p>
            <a:r>
              <a:rPr lang="en-US" dirty="0"/>
              <a:t>Let’s pronounce it by syllables:</a:t>
            </a:r>
          </a:p>
          <a:p>
            <a:r>
              <a:rPr lang="en-US" sz="4400" b="1" dirty="0" err="1"/>
              <a:t>i</a:t>
            </a:r>
            <a:r>
              <a:rPr lang="en-US" sz="4400" b="1" dirty="0"/>
              <a:t>-so-</a:t>
            </a:r>
            <a:r>
              <a:rPr lang="en-US" sz="4400" b="1" dirty="0" err="1"/>
              <a:t>lat</a:t>
            </a:r>
            <a:r>
              <a:rPr lang="en-US" sz="4400" b="1" dirty="0"/>
              <a:t>-</a:t>
            </a:r>
            <a:r>
              <a:rPr lang="en-US" sz="4400" b="1" dirty="0" err="1"/>
              <a:t>ed</a:t>
            </a:r>
            <a:endParaRPr lang="en-US" sz="4400" b="1" dirty="0"/>
          </a:p>
          <a:p>
            <a:r>
              <a:rPr lang="en-US" dirty="0"/>
              <a:t>Say it again please: </a:t>
            </a:r>
          </a:p>
          <a:p>
            <a:r>
              <a:rPr lang="en-US" sz="4400" b="1" dirty="0"/>
              <a:t>isolated</a:t>
            </a:r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75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word </a:t>
            </a:r>
            <a:r>
              <a:rPr lang="en-US" sz="2800" b="1" dirty="0"/>
              <a:t>isolated</a:t>
            </a:r>
            <a:r>
              <a:rPr lang="en-US" dirty="0"/>
              <a:t> means to be separated or secluded.</a:t>
            </a:r>
          </a:p>
          <a:p>
            <a:r>
              <a:rPr lang="en-US" dirty="0"/>
              <a:t>A desert island is </a:t>
            </a:r>
            <a:r>
              <a:rPr lang="en-US" sz="2800" b="1" u="sng" dirty="0"/>
              <a:t>isolated</a:t>
            </a:r>
            <a:r>
              <a:rPr lang="en-US" dirty="0"/>
              <a:t> from the main continent.</a:t>
            </a:r>
          </a:p>
          <a:p>
            <a:r>
              <a:rPr lang="en-US" dirty="0"/>
              <a:t>Sometimes people with a contagious disease are put in </a:t>
            </a:r>
            <a:r>
              <a:rPr lang="en-US" sz="2800" b="1" u="sng" dirty="0"/>
              <a:t>isolation</a:t>
            </a:r>
            <a:r>
              <a:rPr lang="en-US" dirty="0"/>
              <a:t> in a hospital.</a:t>
            </a:r>
          </a:p>
          <a:p>
            <a:r>
              <a:rPr lang="en-US" dirty="0"/>
              <a:t>The astronauts felt </a:t>
            </a:r>
            <a:r>
              <a:rPr lang="en-US" sz="2800" b="1" u="sng" dirty="0"/>
              <a:t>isolated</a:t>
            </a:r>
            <a:r>
              <a:rPr lang="en-US" dirty="0"/>
              <a:t> on the Space Station.</a:t>
            </a:r>
          </a:p>
          <a:p>
            <a:r>
              <a:rPr lang="en-US" dirty="0"/>
              <a:t>A</a:t>
            </a:r>
            <a:r>
              <a:rPr lang="en-US" dirty="0" smtClean="0"/>
              <a:t>’s </a:t>
            </a:r>
            <a:r>
              <a:rPr lang="en-US" dirty="0"/>
              <a:t>tell </a:t>
            </a:r>
            <a:r>
              <a:rPr lang="en-US" dirty="0" smtClean="0"/>
              <a:t>B’s </a:t>
            </a:r>
            <a:r>
              <a:rPr lang="en-US" dirty="0"/>
              <a:t>“Have you ever felt isolated?”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58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724400"/>
            <a:ext cx="8305800" cy="14478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A resource available on the Internet or on computers.</a:t>
            </a:r>
          </a:p>
          <a:p>
            <a:pPr algn="ctr"/>
            <a:r>
              <a:rPr lang="en-US" sz="2400" dirty="0" smtClean="0"/>
              <a:t>He looked up the word in a </a:t>
            </a:r>
            <a:r>
              <a:rPr lang="en-US" sz="3200" b="1" u="sng" dirty="0" smtClean="0"/>
              <a:t>virtual</a:t>
            </a:r>
            <a:r>
              <a:rPr lang="en-US" sz="2400" dirty="0" smtClean="0"/>
              <a:t> dictionary.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57600"/>
            <a:ext cx="5486400" cy="9906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virtual</a:t>
            </a:r>
            <a:endParaRPr lang="en-US" sz="5400" dirty="0"/>
          </a:p>
        </p:txBody>
      </p:sp>
      <p:pic>
        <p:nvPicPr>
          <p:cNvPr id="2050" name="Picture 2" descr="C:\Documents and Settings\Admin\Local Settings\Temporary Internet Files\Content.IE5\0P8YGYOT\MC90043460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81000"/>
            <a:ext cx="3886200" cy="3429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word </a:t>
            </a:r>
            <a:r>
              <a:rPr lang="en-US" sz="4800" b="1" dirty="0" smtClean="0"/>
              <a:t>virtual</a:t>
            </a:r>
            <a:r>
              <a:rPr lang="en-US" dirty="0" smtClean="0"/>
              <a:t> is an adjective.</a:t>
            </a:r>
          </a:p>
          <a:p>
            <a:r>
              <a:rPr lang="en-US" dirty="0" smtClean="0"/>
              <a:t>Let’s pronounce it </a:t>
            </a:r>
            <a:r>
              <a:rPr lang="en-US" smtClean="0"/>
              <a:t>by syllables:</a:t>
            </a:r>
            <a:endParaRPr lang="en-US" dirty="0" smtClean="0"/>
          </a:p>
          <a:p>
            <a:r>
              <a:rPr lang="en-US" sz="4800" dirty="0" err="1" smtClean="0"/>
              <a:t>Vir</a:t>
            </a:r>
            <a:r>
              <a:rPr lang="en-US" sz="4800" dirty="0" smtClean="0"/>
              <a:t>-</a:t>
            </a:r>
            <a:r>
              <a:rPr lang="en-US" sz="4800" dirty="0" err="1" smtClean="0"/>
              <a:t>tu</a:t>
            </a:r>
            <a:r>
              <a:rPr lang="en-US" sz="4800" dirty="0" smtClean="0"/>
              <a:t>-al</a:t>
            </a:r>
          </a:p>
          <a:p>
            <a:r>
              <a:rPr lang="en-US" dirty="0" smtClean="0"/>
              <a:t>Say it again please:</a:t>
            </a:r>
          </a:p>
          <a:p>
            <a:r>
              <a:rPr lang="en-US" sz="4800" b="1" dirty="0" smtClean="0"/>
              <a:t>Virtual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34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12776" y="1481328"/>
            <a:ext cx="8229600" cy="4525963"/>
          </a:xfrm>
        </p:spPr>
        <p:txBody>
          <a:bodyPr/>
          <a:lstStyle/>
          <a:p>
            <a:r>
              <a:rPr lang="en-US" dirty="0" smtClean="0"/>
              <a:t>The word </a:t>
            </a:r>
            <a:r>
              <a:rPr lang="en-US" sz="3200" b="1" dirty="0" smtClean="0"/>
              <a:t>virtual</a:t>
            </a:r>
            <a:r>
              <a:rPr lang="en-US" dirty="0" smtClean="0"/>
              <a:t> means very close to being something without actually being it, not real.</a:t>
            </a:r>
          </a:p>
          <a:p>
            <a:r>
              <a:rPr lang="en-US" dirty="0" smtClean="0"/>
              <a:t>I might say that he was the top designer of </a:t>
            </a:r>
            <a:r>
              <a:rPr lang="en-US" sz="3200" b="1" u="sng" dirty="0" smtClean="0"/>
              <a:t>virtual</a:t>
            </a:r>
            <a:r>
              <a:rPr lang="en-US" dirty="0" smtClean="0"/>
              <a:t> reality games.</a:t>
            </a:r>
          </a:p>
          <a:p>
            <a:r>
              <a:rPr lang="en-US" dirty="0" smtClean="0"/>
              <a:t>The web site provided a </a:t>
            </a:r>
            <a:r>
              <a:rPr lang="en-US" sz="3200" b="1" u="sng" dirty="0" smtClean="0"/>
              <a:t>virtual</a:t>
            </a:r>
            <a:r>
              <a:rPr lang="en-US" dirty="0" smtClean="0"/>
              <a:t> tour of the museum.</a:t>
            </a:r>
          </a:p>
          <a:p>
            <a:r>
              <a:rPr lang="en-US" dirty="0" err="1" smtClean="0"/>
              <a:t>Minecraft</a:t>
            </a:r>
            <a:r>
              <a:rPr lang="en-US" dirty="0" smtClean="0"/>
              <a:t> is a </a:t>
            </a:r>
            <a:r>
              <a:rPr lang="en-US" sz="3200" b="1" u="sng" dirty="0" smtClean="0"/>
              <a:t>virtual</a:t>
            </a:r>
            <a:r>
              <a:rPr lang="en-US" dirty="0" smtClean="0"/>
              <a:t> reality game.</a:t>
            </a:r>
          </a:p>
          <a:p>
            <a:r>
              <a:rPr lang="en-US" dirty="0"/>
              <a:t>B</a:t>
            </a:r>
            <a:r>
              <a:rPr lang="en-US" dirty="0" smtClean="0"/>
              <a:t>’s </a:t>
            </a:r>
            <a:r>
              <a:rPr lang="en-US" dirty="0" smtClean="0"/>
              <a:t>tell </a:t>
            </a:r>
            <a:r>
              <a:rPr lang="en-US" dirty="0" smtClean="0"/>
              <a:t>A’s </a:t>
            </a:r>
            <a:r>
              <a:rPr lang="en-US" dirty="0" smtClean="0"/>
              <a:t>“What is your favorite </a:t>
            </a:r>
            <a:r>
              <a:rPr lang="en-US" sz="3200" b="1" dirty="0" smtClean="0"/>
              <a:t>virtual</a:t>
            </a:r>
            <a:r>
              <a:rPr lang="en-US" dirty="0" smtClean="0"/>
              <a:t> reality game?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99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495800"/>
            <a:ext cx="8305800" cy="1676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To eat up in a greedy way.</a:t>
            </a:r>
          </a:p>
          <a:p>
            <a:pPr algn="ctr"/>
            <a:r>
              <a:rPr lang="en-US" sz="2400" dirty="0" smtClean="0"/>
              <a:t>My dog likes to </a:t>
            </a:r>
            <a:r>
              <a:rPr lang="en-US" sz="3200" b="1" u="sng" dirty="0" smtClean="0"/>
              <a:t>devour</a:t>
            </a:r>
            <a:r>
              <a:rPr lang="en-US" sz="2400" dirty="0" smtClean="0"/>
              <a:t> his food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People who </a:t>
            </a:r>
            <a:r>
              <a:rPr lang="en-US" sz="3200" b="1" u="sng" dirty="0" smtClean="0"/>
              <a:t>devour</a:t>
            </a:r>
            <a:r>
              <a:rPr lang="en-US" sz="2400" dirty="0" smtClean="0"/>
              <a:t> books love to read.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57600"/>
            <a:ext cx="5486400" cy="9906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devour</a:t>
            </a:r>
            <a:endParaRPr lang="en-US" sz="5400" dirty="0"/>
          </a:p>
        </p:txBody>
      </p:sp>
      <p:pic>
        <p:nvPicPr>
          <p:cNvPr id="3077" name="Picture 5" descr="C:\Documents and Settings\Admin\Local Settings\Temporary Internet Files\Content.IE5\0P8YGYOT\MC90003045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1" y="838200"/>
            <a:ext cx="34290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4495800"/>
            <a:ext cx="8305800" cy="1676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Far away</a:t>
            </a:r>
          </a:p>
          <a:p>
            <a:pPr algn="ctr"/>
            <a:r>
              <a:rPr lang="en-US" sz="2400" dirty="0" smtClean="0"/>
              <a:t>The ship sailed near a </a:t>
            </a:r>
            <a:r>
              <a:rPr lang="en-US" sz="3200" b="1" u="sng" dirty="0" smtClean="0"/>
              <a:t>remote</a:t>
            </a:r>
            <a:r>
              <a:rPr lang="en-US" sz="3200" dirty="0" smtClean="0"/>
              <a:t> </a:t>
            </a:r>
            <a:r>
              <a:rPr lang="en-US" sz="2400" dirty="0" smtClean="0"/>
              <a:t>island</a:t>
            </a:r>
            <a:r>
              <a:rPr lang="en-US" sz="2400" dirty="0" smtClean="0"/>
              <a:t>.</a:t>
            </a:r>
          </a:p>
          <a:p>
            <a:pPr algn="ctr"/>
            <a:r>
              <a:rPr lang="en-US" sz="2400" dirty="0" smtClean="0"/>
              <a:t>A’s tell B’s “What the most </a:t>
            </a:r>
            <a:r>
              <a:rPr lang="en-US" sz="3200" b="1" dirty="0" smtClean="0"/>
              <a:t>remote</a:t>
            </a:r>
            <a:r>
              <a:rPr lang="en-US" sz="2400" dirty="0" smtClean="0"/>
              <a:t> place you have ever visited?”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57600"/>
            <a:ext cx="5486400" cy="9906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remote</a:t>
            </a:r>
            <a:endParaRPr lang="en-US" sz="5400" dirty="0"/>
          </a:p>
        </p:txBody>
      </p:sp>
      <p:pic>
        <p:nvPicPr>
          <p:cNvPr id="4098" name="Picture 2" descr="C:\Documents and Settings\Admin\Local Settings\Temporary Internet Files\Content.IE5\L3OXIQ0E\MC90023657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228601"/>
            <a:ext cx="51816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234</TotalTime>
  <Words>506</Words>
  <Application>Microsoft Macintosh PowerPoint</Application>
  <PresentationFormat>On-screen Show (4:3)</PresentationFormat>
  <Paragraphs>71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Lesson Three Vocabulary Words</vt:lpstr>
      <vt:lpstr>isolated</vt:lpstr>
      <vt:lpstr>PowerPoint Presentation</vt:lpstr>
      <vt:lpstr>PowerPoint Presentation</vt:lpstr>
      <vt:lpstr>virtual</vt:lpstr>
      <vt:lpstr>PowerPoint Presentation</vt:lpstr>
      <vt:lpstr>PowerPoint Presentation</vt:lpstr>
      <vt:lpstr>devour</vt:lpstr>
      <vt:lpstr>remote</vt:lpstr>
      <vt:lpstr>impassable</vt:lpstr>
      <vt:lpstr>access</vt:lpstr>
      <vt:lpstr>obtain</vt:lpstr>
      <vt:lpstr>PowerPoint Presentation</vt:lpstr>
      <vt:lpstr>PowerPoint Presentation</vt:lpstr>
      <vt:lpstr>preserve</vt:lpstr>
      <vt:lpstr>extremes</vt:lpstr>
      <vt:lpstr>avid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Injustice Unfair treatment of a person or thing.</dc:title>
  <dc:creator>Admin</dc:creator>
  <cp:lastModifiedBy>Teacher</cp:lastModifiedBy>
  <cp:revision>23</cp:revision>
  <dcterms:created xsi:type="dcterms:W3CDTF">2013-11-07T05:19:50Z</dcterms:created>
  <dcterms:modified xsi:type="dcterms:W3CDTF">2016-09-26T22:53:56Z</dcterms:modified>
</cp:coreProperties>
</file>