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0" r:id="rId2"/>
    <p:sldId id="287" r:id="rId3"/>
    <p:sldId id="522" r:id="rId4"/>
    <p:sldId id="384" r:id="rId5"/>
    <p:sldId id="524" r:id="rId6"/>
    <p:sldId id="525" r:id="rId7"/>
    <p:sldId id="262" r:id="rId8"/>
    <p:sldId id="385" r:id="rId9"/>
    <p:sldId id="268" r:id="rId10"/>
    <p:sldId id="386" r:id="rId11"/>
    <p:sldId id="270" r:id="rId12"/>
    <p:sldId id="387" r:id="rId13"/>
    <p:sldId id="272" r:id="rId14"/>
    <p:sldId id="388" r:id="rId15"/>
    <p:sldId id="274" r:id="rId16"/>
    <p:sldId id="389" r:id="rId17"/>
    <p:sldId id="276" r:id="rId18"/>
    <p:sldId id="390" r:id="rId19"/>
    <p:sldId id="278" r:id="rId20"/>
    <p:sldId id="391" r:id="rId21"/>
    <p:sldId id="530" r:id="rId22"/>
    <p:sldId id="531" r:id="rId23"/>
    <p:sldId id="280" r:id="rId24"/>
    <p:sldId id="392" r:id="rId25"/>
    <p:sldId id="526" r:id="rId26"/>
    <p:sldId id="527" r:id="rId27"/>
    <p:sldId id="282" r:id="rId28"/>
    <p:sldId id="393" r:id="rId29"/>
    <p:sldId id="528" r:id="rId30"/>
    <p:sldId id="529" r:id="rId31"/>
    <p:sldId id="284" r:id="rId32"/>
    <p:sldId id="425" r:id="rId33"/>
  </p:sldIdLst>
  <p:sldSz cx="9144000" cy="6858000" type="screen4x3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1" autoAdjust="0"/>
    <p:restoredTop sz="94660"/>
  </p:normalViewPr>
  <p:slideViewPr>
    <p:cSldViewPr>
      <p:cViewPr varScale="1">
        <p:scale>
          <a:sx n="56" d="100"/>
          <a:sy n="56" d="100"/>
        </p:scale>
        <p:origin x="-1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5A7CF-ED71-4A63-91D3-6AFB410EFD2E}" type="datetimeFigureOut">
              <a:rPr lang="en-US" smtClean="0"/>
              <a:pPr/>
              <a:t>10/2/16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251A6-C3B9-42FF-A255-F92A7C977C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26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D49F1F6-6DA5-4E64-B7DF-F922520D2849}" type="slidenum">
              <a:rPr lang="en-US" sz="1200"/>
              <a:pPr algn="r"/>
              <a:t>1</a:t>
            </a:fld>
            <a:endParaRPr lang="en-US" sz="1200" dirty="0"/>
          </a:p>
        </p:txBody>
      </p:sp>
      <p:sp>
        <p:nvSpPr>
          <p:cNvPr id="70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75318-6E95-459C-ABAF-1D730054EA07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75318-6E95-459C-ABAF-1D730054EA07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75318-6E95-459C-ABAF-1D730054EA07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75318-6E95-459C-ABAF-1D730054EA07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D49F1F6-6DA5-4E64-B7DF-F922520D2849}" type="slidenum">
              <a:rPr lang="en-US" sz="1200"/>
              <a:pPr algn="r"/>
              <a:t>2</a:t>
            </a:fld>
            <a:endParaRPr lang="en-US" sz="1200" dirty="0"/>
          </a:p>
        </p:txBody>
      </p:sp>
      <p:sp>
        <p:nvSpPr>
          <p:cNvPr id="70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1902BFE-0944-4413-ABA3-BF71138047D7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dirty="0" smtClean="0">
              <a:latin typeface="Arial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75318-6E95-459C-ABAF-1D730054EA07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75318-6E95-459C-ABAF-1D730054EA07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75318-6E95-459C-ABAF-1D730054EA07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75318-6E95-459C-ABAF-1D730054EA07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75318-6E95-459C-ABAF-1D730054EA07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75318-6E95-459C-ABAF-1D730054EA07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81F-C2B6-4BF9-ACF2-5D5ABBCC9733}" type="datetimeFigureOut">
              <a:rPr lang="en-US" smtClean="0"/>
              <a:pPr/>
              <a:t>10/2/16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81F-C2B6-4BF9-ACF2-5D5ABBCC9733}" type="datetimeFigureOut">
              <a:rPr lang="en-US" smtClean="0"/>
              <a:pPr/>
              <a:t>10/2/16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81F-C2B6-4BF9-ACF2-5D5ABBCC9733}" type="datetimeFigureOut">
              <a:rPr lang="en-US" smtClean="0"/>
              <a:pPr/>
              <a:t>10/2/16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81F-C2B6-4BF9-ACF2-5D5ABBCC9733}" type="datetimeFigureOut">
              <a:rPr lang="en-US" smtClean="0"/>
              <a:pPr/>
              <a:t>10/2/16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81F-C2B6-4BF9-ACF2-5D5ABBCC9733}" type="datetimeFigureOut">
              <a:rPr lang="en-US" smtClean="0"/>
              <a:pPr/>
              <a:t>10/2/16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81F-C2B6-4BF9-ACF2-5D5ABBCC9733}" type="datetimeFigureOut">
              <a:rPr lang="en-US" smtClean="0"/>
              <a:pPr/>
              <a:t>10/2/16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81F-C2B6-4BF9-ACF2-5D5ABBCC9733}" type="datetimeFigureOut">
              <a:rPr lang="en-US" smtClean="0"/>
              <a:pPr/>
              <a:t>10/2/16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81F-C2B6-4BF9-ACF2-5D5ABBCC9733}" type="datetimeFigureOut">
              <a:rPr lang="en-US" smtClean="0"/>
              <a:pPr/>
              <a:t>10/2/16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81F-C2B6-4BF9-ACF2-5D5ABBCC9733}" type="datetimeFigureOut">
              <a:rPr lang="en-US" smtClean="0"/>
              <a:pPr/>
              <a:t>10/2/16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81F-C2B6-4BF9-ACF2-5D5ABBCC9733}" type="datetimeFigureOut">
              <a:rPr lang="en-US" smtClean="0"/>
              <a:pPr/>
              <a:t>10/2/16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81F-C2B6-4BF9-ACF2-5D5ABBCC9733}" type="datetimeFigureOut">
              <a:rPr lang="en-US" smtClean="0"/>
              <a:pPr/>
              <a:t>10/2/16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1881F-C2B6-4BF9-ACF2-5D5ABBCC9733}" type="datetimeFigureOut">
              <a:rPr lang="en-US" smtClean="0"/>
              <a:pPr/>
              <a:t>10/2/16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tags" Target="../tags/tag25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4572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6600" b="1" dirty="0" smtClean="0">
                <a:solidFill>
                  <a:srgbClr val="FFFF00"/>
                </a:solidFill>
                <a:latin typeface="+mj-lt"/>
              </a:rPr>
              <a:t>Unit 1: Lesson 4</a:t>
            </a:r>
          </a:p>
          <a:p>
            <a:pPr algn="ctr" eaLnBrk="1" hangingPunct="1">
              <a:buFontTx/>
              <a:buNone/>
            </a:pPr>
            <a:r>
              <a:rPr lang="en-US" sz="6600" b="1" dirty="0" smtClean="0">
                <a:solidFill>
                  <a:srgbClr val="FFFF00"/>
                </a:solidFill>
                <a:latin typeface="+mj-lt"/>
              </a:rPr>
              <a:t>Vocabulary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743200"/>
            <a:ext cx="2667000" cy="346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667000"/>
            <a:ext cx="2743200" cy="355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en-US" sz="6600" b="1" dirty="0" smtClean="0"/>
          </a:p>
          <a:p>
            <a:pPr algn="ctr">
              <a:buNone/>
            </a:pPr>
            <a:r>
              <a:rPr lang="en-US" sz="14500" b="1" dirty="0" smtClean="0">
                <a:solidFill>
                  <a:srgbClr val="FFFF00"/>
                </a:solidFill>
              </a:rPr>
              <a:t>innocent</a:t>
            </a:r>
            <a:endParaRPr lang="en-US" sz="14500" b="1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567589" y="6519446"/>
            <a:ext cx="2576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Copyright © 2011 Kelly Mott</a:t>
            </a:r>
            <a:endParaRPr lang="en-US" sz="16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381000"/>
            <a:ext cx="4191000" cy="6172200"/>
          </a:xfr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/>
              <a:t>	</a:t>
            </a:r>
            <a:r>
              <a:rPr lang="en-US" dirty="0" smtClean="0"/>
              <a:t>     A person who is</a:t>
            </a:r>
            <a:r>
              <a:rPr lang="en-US" b="1" dirty="0" smtClean="0"/>
              <a:t> </a:t>
            </a:r>
            <a:r>
              <a:rPr lang="en-US" sz="3200" b="1" dirty="0" smtClean="0"/>
              <a:t>innocent</a:t>
            </a:r>
            <a:r>
              <a:rPr lang="en-US" b="1" dirty="0" smtClean="0"/>
              <a:t> </a:t>
            </a:r>
            <a:r>
              <a:rPr lang="en-US" dirty="0" smtClean="0"/>
              <a:t>has done nothing wrong.</a:t>
            </a:r>
          </a:p>
          <a:p>
            <a:r>
              <a:rPr lang="en-US" dirty="0" smtClean="0"/>
              <a:t>The man on trial said he was </a:t>
            </a:r>
            <a:r>
              <a:rPr lang="en-US" sz="3200" b="1" u="sng" dirty="0" smtClean="0"/>
              <a:t>innocent</a:t>
            </a:r>
            <a:r>
              <a:rPr lang="en-US" dirty="0" smtClean="0"/>
              <a:t> of the crime.</a:t>
            </a:r>
          </a:p>
          <a:p>
            <a:r>
              <a:rPr lang="en-US" dirty="0" smtClean="0"/>
              <a:t>My dog always tries to look </a:t>
            </a:r>
            <a:r>
              <a:rPr lang="en-US" sz="3200" b="1" u="sng" dirty="0" smtClean="0"/>
              <a:t>innocent</a:t>
            </a:r>
            <a:r>
              <a:rPr lang="en-US" dirty="0" smtClean="0"/>
              <a:t> when I catch her doing something wrong.</a:t>
            </a:r>
          </a:p>
          <a:p>
            <a:r>
              <a:rPr lang="en-US" dirty="0" smtClean="0"/>
              <a:t>A’s tell B’s “ Have you ever been accused of something when you were </a:t>
            </a:r>
            <a:r>
              <a:rPr lang="en-US" sz="3200" b="1" dirty="0" smtClean="0"/>
              <a:t>innocent</a:t>
            </a:r>
            <a:r>
              <a:rPr lang="en-US" dirty="0" smtClean="0"/>
              <a:t>?”</a:t>
            </a:r>
          </a:p>
          <a:p>
            <a:pPr>
              <a:buFont typeface="Courier New" pitchFamily="49" charset="0"/>
              <a:buChar char="o"/>
            </a:pPr>
            <a:endParaRPr lang="en-US" dirty="0" smtClean="0"/>
          </a:p>
          <a:p>
            <a:pPr>
              <a:buNone/>
            </a:pPr>
            <a:endParaRPr lang="en-US" b="1" dirty="0" smtClean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4071529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457200" y="381000"/>
            <a:ext cx="4114800" cy="61722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en-US" sz="6600" b="1" dirty="0" smtClean="0"/>
          </a:p>
          <a:p>
            <a:pPr algn="ctr">
              <a:buNone/>
            </a:pPr>
            <a:r>
              <a:rPr lang="en-US" sz="14500" b="1" dirty="0" smtClean="0">
                <a:solidFill>
                  <a:srgbClr val="FFFF00"/>
                </a:solidFill>
              </a:rPr>
              <a:t>scheme</a:t>
            </a:r>
            <a:endParaRPr lang="en-US" sz="14500" b="1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567589" y="6519446"/>
            <a:ext cx="2576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Copyright © 2011 Kelly Mott</a:t>
            </a:r>
            <a:endParaRPr lang="en-US" sz="16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381000"/>
            <a:ext cx="4191000" cy="6172200"/>
          </a:xfr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/>
              <a:t> </a:t>
            </a:r>
            <a:r>
              <a:rPr lang="en-US" b="1" dirty="0" smtClean="0"/>
              <a:t>        </a:t>
            </a:r>
            <a:r>
              <a:rPr lang="en-US" dirty="0" smtClean="0"/>
              <a:t>A </a:t>
            </a:r>
            <a:r>
              <a:rPr lang="en-US" sz="3200" b="1" dirty="0" smtClean="0"/>
              <a:t>scheme</a:t>
            </a:r>
            <a:r>
              <a:rPr lang="en-US" dirty="0" smtClean="0"/>
              <a:t> is a detailed plan to get something done.</a:t>
            </a:r>
          </a:p>
          <a:p>
            <a:r>
              <a:rPr lang="en-US" dirty="0" smtClean="0"/>
              <a:t>She had a </a:t>
            </a:r>
            <a:r>
              <a:rPr lang="en-US" sz="3200" b="1" u="sng" dirty="0" smtClean="0"/>
              <a:t>scheme</a:t>
            </a:r>
            <a:r>
              <a:rPr lang="en-US" dirty="0" smtClean="0"/>
              <a:t> for planning the surprise birthday party.</a:t>
            </a:r>
          </a:p>
          <a:p>
            <a:r>
              <a:rPr lang="en-US" dirty="0" smtClean="0"/>
              <a:t>Mr. </a:t>
            </a:r>
            <a:r>
              <a:rPr lang="en-US" dirty="0" err="1" smtClean="0"/>
              <a:t>Blasquez</a:t>
            </a:r>
            <a:r>
              <a:rPr lang="en-US" dirty="0" smtClean="0"/>
              <a:t> had a </a:t>
            </a:r>
            <a:r>
              <a:rPr lang="en-US" sz="3200" b="1" u="sng" dirty="0" smtClean="0"/>
              <a:t>scheme</a:t>
            </a:r>
            <a:r>
              <a:rPr lang="en-US" dirty="0" smtClean="0"/>
              <a:t> for how to keep children safe during an emergency.</a:t>
            </a:r>
          </a:p>
          <a:p>
            <a:r>
              <a:rPr lang="en-US" dirty="0" smtClean="0"/>
              <a:t>The coach had a </a:t>
            </a:r>
            <a:r>
              <a:rPr lang="en-US" sz="3200" b="1" u="sng" dirty="0" smtClean="0"/>
              <a:t>scheme</a:t>
            </a:r>
            <a:r>
              <a:rPr lang="en-US" dirty="0" smtClean="0"/>
              <a:t> to beat the other team.</a:t>
            </a:r>
          </a:p>
          <a:p>
            <a:pPr>
              <a:buFont typeface="Courier New" pitchFamily="49" charset="0"/>
              <a:buChar char="o"/>
            </a:pPr>
            <a:endParaRPr lang="en-US" dirty="0" smtClean="0"/>
          </a:p>
          <a:p>
            <a:pPr>
              <a:buNone/>
            </a:pPr>
            <a:endParaRPr lang="en-US" b="1" dirty="0" smtClean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4114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457200" y="381000"/>
            <a:ext cx="4114800" cy="61722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en-US" sz="6600" b="1" dirty="0" smtClean="0"/>
          </a:p>
          <a:p>
            <a:pPr algn="ctr">
              <a:buNone/>
            </a:pPr>
            <a:r>
              <a:rPr lang="en-US" sz="13500" b="1" dirty="0" smtClean="0">
                <a:solidFill>
                  <a:srgbClr val="FFFF00"/>
                </a:solidFill>
              </a:rPr>
              <a:t>regretfully</a:t>
            </a:r>
            <a:endParaRPr lang="en-US" sz="13500" b="1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567589" y="6519446"/>
            <a:ext cx="2576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Copyright © 2011 Kelly Mott</a:t>
            </a:r>
            <a:endParaRPr lang="en-US" sz="16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381000"/>
            <a:ext cx="4191000" cy="6172200"/>
          </a:xfr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/>
          <a:lstStyle/>
          <a:p>
            <a:pPr>
              <a:buNone/>
            </a:pPr>
            <a:r>
              <a:rPr lang="en-US" b="1" dirty="0" smtClean="0"/>
              <a:t>	</a:t>
            </a:r>
            <a:r>
              <a:rPr lang="en-US" dirty="0" smtClean="0"/>
              <a:t>     If people say something </a:t>
            </a:r>
            <a:r>
              <a:rPr lang="en-US" b="1" dirty="0" smtClean="0"/>
              <a:t>regretfully</a:t>
            </a:r>
            <a:r>
              <a:rPr lang="en-US" dirty="0" smtClean="0"/>
              <a:t>, they say it in a way that shows they are sorry.</a:t>
            </a:r>
          </a:p>
          <a:p>
            <a:r>
              <a:rPr lang="en-US" dirty="0" smtClean="0"/>
              <a:t>He </a:t>
            </a:r>
            <a:r>
              <a:rPr lang="en-US" sz="3200" b="1" u="sng" dirty="0" smtClean="0"/>
              <a:t>regretfully</a:t>
            </a:r>
            <a:r>
              <a:rPr lang="en-US" dirty="0" smtClean="0"/>
              <a:t> told his mother that he was the one that broke the vase.</a:t>
            </a:r>
          </a:p>
          <a:p>
            <a:r>
              <a:rPr lang="en-US" dirty="0" smtClean="0"/>
              <a:t>‘I didn’t mean it,” she said </a:t>
            </a:r>
            <a:r>
              <a:rPr lang="en-US" sz="3200" b="1" u="sng" dirty="0" smtClean="0"/>
              <a:t>regretfully</a:t>
            </a:r>
            <a:r>
              <a:rPr lang="en-US" dirty="0" smtClean="0"/>
              <a:t>.</a:t>
            </a:r>
          </a:p>
          <a:p>
            <a:r>
              <a:rPr lang="en-US" dirty="0" smtClean="0"/>
              <a:t>B’s tell A’s “What have you said </a:t>
            </a:r>
            <a:r>
              <a:rPr lang="en-US" b="1" dirty="0" smtClean="0"/>
              <a:t>regretfully</a:t>
            </a:r>
            <a:r>
              <a:rPr lang="en-US" dirty="0" smtClean="0"/>
              <a:t> and to whom?”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4114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457200" y="381000"/>
            <a:ext cx="4114800" cy="61722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en-US" sz="6600" b="1" dirty="0" smtClean="0"/>
          </a:p>
          <a:p>
            <a:pPr algn="ctr">
              <a:buNone/>
            </a:pPr>
            <a:r>
              <a:rPr lang="en-US" sz="13500" b="1" dirty="0" smtClean="0">
                <a:solidFill>
                  <a:srgbClr val="FFFF00"/>
                </a:solidFill>
              </a:rPr>
              <a:t>misjudged</a:t>
            </a:r>
            <a:endParaRPr lang="en-US" sz="13500" b="1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567589" y="6519446"/>
            <a:ext cx="2576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Copyright © 2011 Kelly Mott</a:t>
            </a:r>
            <a:endParaRPr lang="en-US" sz="16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381000"/>
            <a:ext cx="4191000" cy="6172200"/>
          </a:xfr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/>
              <a:t> </a:t>
            </a:r>
            <a:r>
              <a:rPr lang="en-US" b="1" dirty="0" smtClean="0"/>
              <a:t>        </a:t>
            </a:r>
            <a:r>
              <a:rPr lang="en-US" dirty="0" smtClean="0"/>
              <a:t>If a person has </a:t>
            </a:r>
            <a:r>
              <a:rPr lang="en-US" sz="3200" b="1" dirty="0" smtClean="0"/>
              <a:t>misjudged</a:t>
            </a:r>
            <a:r>
              <a:rPr lang="en-US" dirty="0" smtClean="0"/>
              <a:t> something, the person has formed an incorrect idea about it.</a:t>
            </a:r>
          </a:p>
          <a:p>
            <a:r>
              <a:rPr lang="en-US" dirty="0" smtClean="0"/>
              <a:t>Sometimes we </a:t>
            </a:r>
            <a:r>
              <a:rPr lang="en-US" sz="3200" b="1" u="sng" dirty="0" smtClean="0"/>
              <a:t>misjudge</a:t>
            </a:r>
            <a:r>
              <a:rPr lang="en-US" dirty="0" smtClean="0"/>
              <a:t> people when we first meet them.</a:t>
            </a:r>
          </a:p>
          <a:p>
            <a:r>
              <a:rPr lang="en-US" dirty="0" smtClean="0"/>
              <a:t>He </a:t>
            </a:r>
            <a:r>
              <a:rPr lang="en-US" sz="3200" b="1" u="sng" dirty="0" smtClean="0"/>
              <a:t>misjudged</a:t>
            </a:r>
            <a:r>
              <a:rPr lang="en-US" dirty="0" smtClean="0"/>
              <a:t> the distance when he tried to jump across the puddle.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4114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457200" y="381000"/>
            <a:ext cx="4114800" cy="61722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en-US" sz="6600" b="1" dirty="0" smtClean="0"/>
          </a:p>
          <a:p>
            <a:pPr algn="ctr">
              <a:buNone/>
            </a:pPr>
            <a:r>
              <a:rPr lang="en-US" sz="14500" b="1" dirty="0" smtClean="0">
                <a:solidFill>
                  <a:srgbClr val="FFFF00"/>
                </a:solidFill>
              </a:rPr>
              <a:t>suspect</a:t>
            </a:r>
            <a:endParaRPr lang="en-US" sz="14500" b="1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567589" y="6519446"/>
            <a:ext cx="2576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Copyright © 2011 Kelly Mott</a:t>
            </a:r>
            <a:endParaRPr lang="en-US" sz="16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381000"/>
            <a:ext cx="4191000" cy="6172200"/>
          </a:xfr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/>
          <a:lstStyle/>
          <a:p>
            <a:pPr>
              <a:buNone/>
            </a:pPr>
            <a:r>
              <a:rPr lang="en-US" dirty="0" smtClean="0"/>
              <a:t>         A </a:t>
            </a:r>
            <a:r>
              <a:rPr lang="en-US" sz="3200" b="1" dirty="0" smtClean="0"/>
              <a:t>suspect</a:t>
            </a:r>
            <a:r>
              <a:rPr lang="en-US" dirty="0" smtClean="0"/>
              <a:t> is a person who people think might be guilty of a crime.</a:t>
            </a:r>
          </a:p>
          <a:p>
            <a:r>
              <a:rPr lang="en-US" dirty="0" smtClean="0"/>
              <a:t>He </a:t>
            </a:r>
            <a:r>
              <a:rPr lang="en-US" sz="3200" b="1" u="sng" dirty="0" smtClean="0"/>
              <a:t>suspected</a:t>
            </a:r>
            <a:r>
              <a:rPr lang="en-US" dirty="0" smtClean="0"/>
              <a:t> his brother ate his candy.</a:t>
            </a:r>
          </a:p>
          <a:p>
            <a:r>
              <a:rPr lang="en-US" dirty="0" smtClean="0"/>
              <a:t>The detective </a:t>
            </a:r>
            <a:r>
              <a:rPr lang="en-US" sz="3200" b="1" u="sng" dirty="0" smtClean="0"/>
              <a:t>suspected</a:t>
            </a:r>
            <a:r>
              <a:rPr lang="en-US" dirty="0" smtClean="0"/>
              <a:t> that he committed the burglary.</a:t>
            </a:r>
          </a:p>
          <a:p>
            <a:r>
              <a:rPr lang="en-US" dirty="0" smtClean="0"/>
              <a:t>I think she </a:t>
            </a:r>
            <a:r>
              <a:rPr lang="en-US" sz="3200" b="1" u="sng" dirty="0" smtClean="0"/>
              <a:t>suspected</a:t>
            </a:r>
            <a:r>
              <a:rPr lang="en-US" dirty="0" smtClean="0"/>
              <a:t> the surprise party.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4114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457200" y="381000"/>
            <a:ext cx="4114800" cy="61722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4572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sz="6600" b="1" dirty="0" smtClean="0">
                <a:solidFill>
                  <a:srgbClr val="FFFF00"/>
                </a:solidFill>
                <a:latin typeface="+mj-lt"/>
              </a:rPr>
              <a:t>Part 1: Introduce Vocabulary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743200"/>
            <a:ext cx="2667000" cy="346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667000"/>
            <a:ext cx="2743200" cy="355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en-US" sz="6600" b="1" dirty="0" smtClean="0"/>
          </a:p>
          <a:p>
            <a:pPr algn="ctr">
              <a:buNone/>
            </a:pPr>
            <a:r>
              <a:rPr lang="en-US" sz="14500" b="1" dirty="0" smtClean="0">
                <a:solidFill>
                  <a:srgbClr val="FFFF00"/>
                </a:solidFill>
              </a:rPr>
              <a:t>favor</a:t>
            </a:r>
            <a:endParaRPr lang="en-US" sz="14500" b="1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567589" y="6519446"/>
            <a:ext cx="2576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Copyright © 2011 Kelly Mott</a:t>
            </a:r>
            <a:endParaRPr lang="en-US" sz="16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word </a:t>
            </a:r>
            <a:r>
              <a:rPr lang="en-US" sz="4800" b="1" dirty="0" smtClean="0"/>
              <a:t>favor</a:t>
            </a:r>
            <a:r>
              <a:rPr lang="en-US" dirty="0" smtClean="0"/>
              <a:t> is a noun.</a:t>
            </a:r>
          </a:p>
          <a:p>
            <a:r>
              <a:rPr lang="en-US" dirty="0" smtClean="0"/>
              <a:t>Let’s pronounce it by syllables:</a:t>
            </a:r>
          </a:p>
          <a:p>
            <a:r>
              <a:rPr lang="en-US" sz="4800" b="1" dirty="0" err="1" smtClean="0"/>
              <a:t>Fa-vor</a:t>
            </a:r>
            <a:endParaRPr lang="en-US" sz="4800" b="1" dirty="0" smtClean="0"/>
          </a:p>
          <a:p>
            <a:r>
              <a:rPr lang="en-US" dirty="0" smtClean="0"/>
              <a:t>Say it again please:</a:t>
            </a:r>
          </a:p>
          <a:p>
            <a:r>
              <a:rPr lang="en-US" sz="4800" b="1" dirty="0"/>
              <a:t>F</a:t>
            </a:r>
            <a:r>
              <a:rPr lang="en-US" sz="4800" b="1" dirty="0" smtClean="0"/>
              <a:t>avor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524169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word </a:t>
            </a:r>
            <a:r>
              <a:rPr lang="en-US" sz="4400" b="1" dirty="0" smtClean="0"/>
              <a:t>favor</a:t>
            </a:r>
            <a:r>
              <a:rPr lang="en-US" dirty="0" smtClean="0"/>
              <a:t> is an act of kindness </a:t>
            </a:r>
            <a:r>
              <a:rPr lang="en-US" dirty="0" err="1" smtClean="0"/>
              <a:t>tthat</a:t>
            </a:r>
            <a:r>
              <a:rPr lang="en-US" dirty="0" smtClean="0"/>
              <a:t> someone does, even though he or she does not have to.</a:t>
            </a:r>
          </a:p>
          <a:p>
            <a:r>
              <a:rPr lang="en-US" dirty="0" smtClean="0"/>
              <a:t>You might ask your friend to do you a </a:t>
            </a:r>
            <a:r>
              <a:rPr lang="en-US" sz="4800" b="1" dirty="0" smtClean="0"/>
              <a:t>favor </a:t>
            </a:r>
            <a:r>
              <a:rPr lang="en-US" dirty="0" smtClean="0"/>
              <a:t>and give you a ride to practice.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827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381000"/>
            <a:ext cx="4191000" cy="6172200"/>
          </a:xfr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As </a:t>
            </a:r>
            <a:r>
              <a:rPr lang="en-US" dirty="0" smtClean="0"/>
              <a:t>a </a:t>
            </a:r>
            <a:r>
              <a:rPr lang="en-US" sz="3200" b="1" u="sng" dirty="0" smtClean="0"/>
              <a:t>favor</a:t>
            </a:r>
            <a:r>
              <a:rPr lang="en-US" dirty="0" smtClean="0"/>
              <a:t> to his neighbor, he picked up their mail while they were on vacation.</a:t>
            </a:r>
          </a:p>
          <a:p>
            <a:r>
              <a:rPr lang="en-US" dirty="0" smtClean="0"/>
              <a:t>He did his sister’s chores as a </a:t>
            </a:r>
            <a:r>
              <a:rPr lang="en-US" sz="3500" b="1" u="sng" dirty="0" smtClean="0"/>
              <a:t>favor</a:t>
            </a:r>
            <a:r>
              <a:rPr lang="en-US" dirty="0" smtClean="0"/>
              <a:t> when she was sick.</a:t>
            </a:r>
          </a:p>
          <a:p>
            <a:r>
              <a:rPr lang="en-US" dirty="0"/>
              <a:t>A</a:t>
            </a:r>
            <a:r>
              <a:rPr lang="en-US" dirty="0" smtClean="0"/>
              <a:t>’s tell B’s “Have you ever done a </a:t>
            </a:r>
            <a:r>
              <a:rPr lang="en-US" sz="3200" b="1" dirty="0" smtClean="0"/>
              <a:t>favor</a:t>
            </a:r>
            <a:r>
              <a:rPr lang="en-US" dirty="0" smtClean="0"/>
              <a:t> for a friend?”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4114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457200" y="381000"/>
            <a:ext cx="4114800" cy="61722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en-US" sz="6600" b="1" dirty="0" smtClean="0"/>
          </a:p>
          <a:p>
            <a:pPr algn="ctr">
              <a:buNone/>
            </a:pPr>
            <a:r>
              <a:rPr lang="en-US" sz="13000" b="1" dirty="0" smtClean="0">
                <a:solidFill>
                  <a:srgbClr val="FFFF00"/>
                </a:solidFill>
              </a:rPr>
              <a:t>speculated</a:t>
            </a:r>
            <a:endParaRPr lang="en-US" sz="13000" b="1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567589" y="6519446"/>
            <a:ext cx="2576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Copyright © 2011 Kelly Mott</a:t>
            </a:r>
            <a:endParaRPr lang="en-US" sz="16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word </a:t>
            </a:r>
            <a:r>
              <a:rPr lang="en-US" sz="4800" b="1" dirty="0" smtClean="0"/>
              <a:t>speculated</a:t>
            </a:r>
            <a:r>
              <a:rPr lang="en-US" dirty="0" smtClean="0"/>
              <a:t> is a verb.</a:t>
            </a:r>
          </a:p>
          <a:p>
            <a:r>
              <a:rPr lang="en-US" dirty="0" smtClean="0"/>
              <a:t>Let’s pronounce it by syllables:</a:t>
            </a:r>
          </a:p>
          <a:p>
            <a:r>
              <a:rPr lang="en-US" sz="4800" b="1" dirty="0" smtClean="0"/>
              <a:t>Spec-u-</a:t>
            </a:r>
            <a:r>
              <a:rPr lang="en-US" sz="4800" b="1" dirty="0" err="1" smtClean="0"/>
              <a:t>lat</a:t>
            </a:r>
            <a:r>
              <a:rPr lang="en-US" sz="4800" b="1" dirty="0" smtClean="0"/>
              <a:t>-</a:t>
            </a:r>
            <a:r>
              <a:rPr lang="en-US" sz="4800" b="1" dirty="0" err="1" smtClean="0"/>
              <a:t>ed</a:t>
            </a:r>
            <a:endParaRPr lang="en-US" sz="4800" b="1" dirty="0" smtClean="0"/>
          </a:p>
          <a:p>
            <a:r>
              <a:rPr lang="en-US" dirty="0" smtClean="0"/>
              <a:t>Say it again please:</a:t>
            </a:r>
          </a:p>
          <a:p>
            <a:r>
              <a:rPr lang="en-US" sz="4800" b="1" dirty="0" smtClean="0"/>
              <a:t>Speculated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47142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word </a:t>
            </a:r>
            <a:r>
              <a:rPr lang="en-US" sz="4800" b="1" dirty="0" smtClean="0"/>
              <a:t>speculated</a:t>
            </a:r>
            <a:r>
              <a:rPr lang="en-US" dirty="0" smtClean="0"/>
              <a:t> means to think or guess. </a:t>
            </a:r>
          </a:p>
          <a:p>
            <a:r>
              <a:rPr lang="en-US" dirty="0" smtClean="0"/>
              <a:t>The media </a:t>
            </a:r>
            <a:r>
              <a:rPr lang="en-US" sz="4800" b="1" dirty="0" smtClean="0"/>
              <a:t>speculated</a:t>
            </a:r>
            <a:r>
              <a:rPr lang="en-US" dirty="0" smtClean="0"/>
              <a:t> about the winner of the presidential election.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732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381000"/>
            <a:ext cx="4191000" cy="6172200"/>
          </a:xfr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He </a:t>
            </a:r>
            <a:r>
              <a:rPr lang="en-US" sz="3200" b="1" u="sng" dirty="0" smtClean="0"/>
              <a:t>speculated</a:t>
            </a:r>
            <a:r>
              <a:rPr lang="en-US" dirty="0" smtClean="0"/>
              <a:t> that the Seahawks would win the game.</a:t>
            </a:r>
          </a:p>
          <a:p>
            <a:r>
              <a:rPr lang="en-US" dirty="0" smtClean="0"/>
              <a:t>Geologists </a:t>
            </a:r>
            <a:r>
              <a:rPr lang="en-US" sz="3200" b="1" u="sng" dirty="0" smtClean="0"/>
              <a:t>speculated</a:t>
            </a:r>
            <a:r>
              <a:rPr lang="en-US" dirty="0" smtClean="0"/>
              <a:t> on when the volcano would erupt.</a:t>
            </a:r>
          </a:p>
          <a:p>
            <a:r>
              <a:rPr lang="en-US" dirty="0" smtClean="0"/>
              <a:t>Scientists </a:t>
            </a:r>
            <a:r>
              <a:rPr lang="en-US" sz="3200" b="1" u="sng" dirty="0" smtClean="0"/>
              <a:t>speculate</a:t>
            </a:r>
            <a:r>
              <a:rPr lang="en-US" dirty="0" smtClean="0"/>
              <a:t> about when the next big earthquake will occur.</a:t>
            </a:r>
          </a:p>
          <a:p>
            <a:r>
              <a:rPr lang="en-US" dirty="0" smtClean="0"/>
              <a:t>B’s tell A’s “ Who do you </a:t>
            </a:r>
            <a:r>
              <a:rPr lang="en-US" sz="3200" b="1" dirty="0" smtClean="0"/>
              <a:t>speculate</a:t>
            </a:r>
            <a:r>
              <a:rPr lang="en-US" dirty="0" smtClean="0"/>
              <a:t> will win the Civil War game between the Ducks and the Beavers?”</a:t>
            </a:r>
          </a:p>
          <a:p>
            <a:pPr>
              <a:buNone/>
            </a:pPr>
            <a:endParaRPr lang="en-US" b="1" dirty="0" smtClean="0"/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4114800" cy="617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457200" y="381000"/>
            <a:ext cx="4114800" cy="61722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en-US" sz="6600" b="1" dirty="0" smtClean="0"/>
          </a:p>
          <a:p>
            <a:pPr algn="ctr">
              <a:buNone/>
            </a:pPr>
            <a:r>
              <a:rPr lang="en-US" sz="14500" b="1" dirty="0" smtClean="0">
                <a:solidFill>
                  <a:srgbClr val="FFFF00"/>
                </a:solidFill>
              </a:rPr>
              <a:t>prior</a:t>
            </a:r>
            <a:endParaRPr lang="en-US" sz="14500" b="1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567589" y="6519446"/>
            <a:ext cx="2576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Copyright © 2011 Kelly Mott</a:t>
            </a:r>
            <a:endParaRPr lang="en-US" sz="16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word prior is an </a:t>
            </a:r>
            <a:r>
              <a:rPr lang="en-US" sz="4800" b="1" dirty="0" smtClean="0"/>
              <a:t>adjective</a:t>
            </a:r>
            <a:r>
              <a:rPr lang="en-US" dirty="0" smtClean="0"/>
              <a:t>.</a:t>
            </a:r>
          </a:p>
          <a:p>
            <a:r>
              <a:rPr lang="en-US" dirty="0" smtClean="0"/>
              <a:t>Let’s pronounce it by syllables:</a:t>
            </a:r>
          </a:p>
          <a:p>
            <a:r>
              <a:rPr lang="en-US" sz="4800" b="1" dirty="0" err="1"/>
              <a:t>p</a:t>
            </a:r>
            <a:r>
              <a:rPr lang="en-US" sz="4800" b="1" dirty="0" err="1" smtClean="0"/>
              <a:t>ri</a:t>
            </a:r>
            <a:r>
              <a:rPr lang="en-US" sz="4800" b="1" dirty="0" smtClean="0"/>
              <a:t>-or</a:t>
            </a:r>
          </a:p>
          <a:p>
            <a:r>
              <a:rPr lang="en-US" dirty="0" smtClean="0"/>
              <a:t>Say it again please:</a:t>
            </a:r>
          </a:p>
          <a:p>
            <a:r>
              <a:rPr lang="en-US" sz="4800" b="1" dirty="0" smtClean="0"/>
              <a:t>prior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55701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3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5400" dirty="0" smtClean="0"/>
              <a:t>  </a:t>
            </a:r>
            <a:endParaRPr lang="en-US" sz="5400" b="1" dirty="0" smtClean="0"/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57200"/>
            <a:ext cx="4219575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533400"/>
            <a:ext cx="42291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word </a:t>
            </a:r>
            <a:r>
              <a:rPr lang="en-US" sz="4800" b="1" dirty="0" smtClean="0"/>
              <a:t>prior</a:t>
            </a:r>
            <a:r>
              <a:rPr lang="en-US" dirty="0" smtClean="0"/>
              <a:t> means before.</a:t>
            </a:r>
          </a:p>
          <a:p>
            <a:r>
              <a:rPr lang="en-US" dirty="0" smtClean="0"/>
              <a:t>An event that takes place </a:t>
            </a:r>
            <a:r>
              <a:rPr lang="en-US" sz="4800" b="1" dirty="0" smtClean="0"/>
              <a:t>prior</a:t>
            </a:r>
            <a:r>
              <a:rPr lang="en-US" dirty="0" smtClean="0"/>
              <a:t> to another event takes place before it.</a:t>
            </a:r>
          </a:p>
          <a:p>
            <a:r>
              <a:rPr lang="en-US" sz="4800" b="1" dirty="0" smtClean="0"/>
              <a:t>Prior </a:t>
            </a:r>
            <a:r>
              <a:rPr lang="en-US" dirty="0" smtClean="0"/>
              <a:t>to turning in your work, you always put your name on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75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381000"/>
            <a:ext cx="4191000" cy="6172200"/>
          </a:xfr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/>
          <a:lstStyle/>
          <a:p>
            <a:r>
              <a:rPr lang="en-US" b="1" dirty="0" smtClean="0"/>
              <a:t>	</a:t>
            </a:r>
          </a:p>
          <a:p>
            <a:r>
              <a:rPr lang="en-US" dirty="0" smtClean="0"/>
              <a:t>He studied very hard </a:t>
            </a:r>
            <a:r>
              <a:rPr lang="en-US" sz="3200" b="1" u="sng" dirty="0" smtClean="0"/>
              <a:t>prior</a:t>
            </a:r>
            <a:r>
              <a:rPr lang="en-US" dirty="0" smtClean="0"/>
              <a:t> to taking the test.</a:t>
            </a:r>
          </a:p>
          <a:p>
            <a:r>
              <a:rPr lang="en-US" dirty="0"/>
              <a:t>H</a:t>
            </a:r>
            <a:r>
              <a:rPr lang="en-US" dirty="0" smtClean="0"/>
              <a:t>e put the leash on the dog </a:t>
            </a:r>
            <a:r>
              <a:rPr lang="en-US" sz="3200" b="1" u="sng" dirty="0" smtClean="0"/>
              <a:t>prior</a:t>
            </a:r>
            <a:r>
              <a:rPr lang="en-US" dirty="0" smtClean="0"/>
              <a:t> to taking him for a walk.</a:t>
            </a:r>
          </a:p>
          <a:p>
            <a:r>
              <a:rPr lang="en-US" dirty="0" smtClean="0"/>
              <a:t>She set the table </a:t>
            </a:r>
            <a:r>
              <a:rPr lang="en-US" sz="3200" b="1" u="sng" dirty="0" smtClean="0"/>
              <a:t>prior</a:t>
            </a:r>
            <a:r>
              <a:rPr lang="en-US" dirty="0" smtClean="0"/>
              <a:t> to cooking dinner.</a:t>
            </a:r>
          </a:p>
          <a:p>
            <a:r>
              <a:rPr lang="en-US" dirty="0" smtClean="0"/>
              <a:t>Most people make a list </a:t>
            </a:r>
            <a:r>
              <a:rPr lang="en-US" sz="3200" b="1" u="sng" dirty="0" smtClean="0"/>
              <a:t>prior</a:t>
            </a:r>
            <a:r>
              <a:rPr lang="en-US" dirty="0" smtClean="0"/>
              <a:t> to going to the grocery store.</a:t>
            </a:r>
          </a:p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4103132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457200" y="381000"/>
            <a:ext cx="4114800" cy="61722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" action="ppaction://noaction" highlightClick="1"/>
          </p:cNvPr>
          <p:cNvSpPr/>
          <p:nvPr/>
        </p:nvSpPr>
        <p:spPr>
          <a:xfrm>
            <a:off x="838200" y="609600"/>
            <a:ext cx="7620000" cy="5638800"/>
          </a:xfrm>
          <a:prstGeom prst="actionButtonHome">
            <a:avLst/>
          </a:prstGeom>
          <a:solidFill>
            <a:srgbClr val="66FF33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en-US" sz="6600" b="1" dirty="0" smtClean="0"/>
          </a:p>
          <a:p>
            <a:pPr algn="ctr">
              <a:buNone/>
            </a:pPr>
            <a:r>
              <a:rPr lang="en-US" sz="14500" b="1" dirty="0" smtClean="0">
                <a:solidFill>
                  <a:srgbClr val="FFFF00"/>
                </a:solidFill>
              </a:rPr>
              <a:t>assist</a:t>
            </a:r>
            <a:endParaRPr lang="en-US" sz="14500" b="1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567589" y="6519446"/>
            <a:ext cx="2576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Copyright © 2011 Kelly Mott</a:t>
            </a:r>
            <a:endParaRPr lang="en-US" sz="16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word</a:t>
            </a:r>
            <a:r>
              <a:rPr lang="en-US" sz="4800" dirty="0" smtClean="0"/>
              <a:t> </a:t>
            </a:r>
            <a:r>
              <a:rPr lang="en-US" sz="4800" b="1" dirty="0" smtClean="0"/>
              <a:t>assist</a:t>
            </a:r>
            <a:r>
              <a:rPr lang="en-US" sz="4800" dirty="0" smtClean="0"/>
              <a:t> </a:t>
            </a:r>
            <a:r>
              <a:rPr lang="en-US" dirty="0" smtClean="0"/>
              <a:t>is a verb.</a:t>
            </a:r>
          </a:p>
          <a:p>
            <a:r>
              <a:rPr lang="en-US" dirty="0" smtClean="0"/>
              <a:t>Let’s pronounce it by syllables:</a:t>
            </a:r>
          </a:p>
          <a:p>
            <a:r>
              <a:rPr lang="en-US" sz="4800" b="1" dirty="0" smtClean="0"/>
              <a:t>as-</a:t>
            </a:r>
            <a:r>
              <a:rPr lang="en-US" sz="4800" b="1" dirty="0" err="1" smtClean="0"/>
              <a:t>sist</a:t>
            </a:r>
            <a:endParaRPr lang="en-US" sz="4800" b="1" dirty="0" smtClean="0"/>
          </a:p>
          <a:p>
            <a:r>
              <a:rPr lang="en-US" dirty="0" smtClean="0"/>
              <a:t>Say it again, please:</a:t>
            </a:r>
          </a:p>
          <a:p>
            <a:r>
              <a:rPr lang="en-US" sz="4800" b="1" dirty="0" smtClean="0"/>
              <a:t>assist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079896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word </a:t>
            </a:r>
            <a:r>
              <a:rPr lang="en-US" sz="4800" b="1" dirty="0" smtClean="0"/>
              <a:t>assist</a:t>
            </a:r>
            <a:r>
              <a:rPr lang="en-US" dirty="0" smtClean="0"/>
              <a:t> means to help.</a:t>
            </a:r>
          </a:p>
          <a:p>
            <a:r>
              <a:rPr lang="en-US" dirty="0" smtClean="0"/>
              <a:t>I might</a:t>
            </a:r>
            <a:r>
              <a:rPr lang="en-US" sz="4800" b="1" dirty="0" smtClean="0"/>
              <a:t> assist </a:t>
            </a:r>
            <a:r>
              <a:rPr lang="en-US" dirty="0" smtClean="0"/>
              <a:t>the elderly man across the street.</a:t>
            </a:r>
          </a:p>
          <a:p>
            <a:r>
              <a:rPr lang="en-US" dirty="0" smtClean="0"/>
              <a:t>The Red Cross might offer </a:t>
            </a:r>
            <a:r>
              <a:rPr lang="en-US" sz="4800" b="1" dirty="0" smtClean="0"/>
              <a:t>assistance</a:t>
            </a:r>
            <a:r>
              <a:rPr lang="en-US" dirty="0" smtClean="0"/>
              <a:t> to people after a disaster.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203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381000"/>
            <a:ext cx="4191000" cy="6172200"/>
          </a:xfr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/>
              <a:t>C.J. </a:t>
            </a:r>
            <a:r>
              <a:rPr lang="en-US" dirty="0" err="1"/>
              <a:t>Mc</a:t>
            </a:r>
            <a:r>
              <a:rPr lang="en-US" dirty="0"/>
              <a:t> </a:t>
            </a:r>
            <a:r>
              <a:rPr lang="en-US" dirty="0" err="1"/>
              <a:t>Collum</a:t>
            </a:r>
            <a:r>
              <a:rPr lang="en-US" dirty="0"/>
              <a:t> might</a:t>
            </a:r>
            <a:r>
              <a:rPr lang="en-US" b="1" dirty="0"/>
              <a:t> </a:t>
            </a:r>
            <a:r>
              <a:rPr lang="en-US" sz="3200" b="1" u="sng" dirty="0"/>
              <a:t>assist</a:t>
            </a:r>
            <a:r>
              <a:rPr lang="en-US" b="1" dirty="0"/>
              <a:t> </a:t>
            </a:r>
            <a:r>
              <a:rPr lang="en-US" dirty="0"/>
              <a:t>Damian </a:t>
            </a:r>
            <a:r>
              <a:rPr lang="en-US" dirty="0" err="1"/>
              <a:t>Lillard</a:t>
            </a:r>
            <a:r>
              <a:rPr lang="en-US" dirty="0"/>
              <a:t> in scoring the basket</a:t>
            </a:r>
            <a:r>
              <a:rPr lang="en-US" dirty="0" smtClean="0"/>
              <a:t>.</a:t>
            </a:r>
            <a:endParaRPr lang="en-US" b="1" dirty="0" smtClean="0"/>
          </a:p>
          <a:p>
            <a:r>
              <a:rPr lang="en-US" dirty="0" smtClean="0"/>
              <a:t>The student finished his homework without any </a:t>
            </a:r>
            <a:r>
              <a:rPr lang="en-US" sz="3200" b="1" u="sng" dirty="0" smtClean="0"/>
              <a:t>assistance</a:t>
            </a:r>
            <a:r>
              <a:rPr lang="en-US" dirty="0" smtClean="0"/>
              <a:t> from his parents.</a:t>
            </a:r>
          </a:p>
          <a:p>
            <a:r>
              <a:rPr lang="en-US" dirty="0" smtClean="0"/>
              <a:t>The girl </a:t>
            </a:r>
            <a:r>
              <a:rPr lang="en-US" sz="3200" b="1" u="sng" dirty="0" smtClean="0"/>
              <a:t>assisted</a:t>
            </a:r>
            <a:r>
              <a:rPr lang="en-US" dirty="0" smtClean="0"/>
              <a:t> her mother in baking cookies.</a:t>
            </a:r>
          </a:p>
          <a:p>
            <a:r>
              <a:rPr lang="en-US" dirty="0" smtClean="0"/>
              <a:t>A’s tell B’s “ When have you </a:t>
            </a:r>
            <a:r>
              <a:rPr lang="en-US" sz="3200" b="1" dirty="0" smtClean="0"/>
              <a:t>assisted</a:t>
            </a:r>
            <a:r>
              <a:rPr lang="en-US" dirty="0" smtClean="0"/>
              <a:t> someone?”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1"/>
            <a:ext cx="4114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457200" y="381000"/>
            <a:ext cx="4114800" cy="61722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en-US" sz="6600" b="1" dirty="0" smtClean="0"/>
          </a:p>
          <a:p>
            <a:pPr algn="ctr">
              <a:buNone/>
            </a:pPr>
            <a:r>
              <a:rPr lang="en-US" sz="14500" b="1" dirty="0" smtClean="0">
                <a:solidFill>
                  <a:srgbClr val="FFFF00"/>
                </a:solidFill>
              </a:rPr>
              <a:t>burglaries</a:t>
            </a:r>
            <a:endParaRPr lang="en-US" sz="14500" b="1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567589" y="6519446"/>
            <a:ext cx="2576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Copyright © 2011 Kelly Mott</a:t>
            </a:r>
            <a:endParaRPr lang="en-US" sz="16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381000"/>
            <a:ext cx="4191000" cy="6172200"/>
          </a:xfr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/>
          <a:lstStyle/>
          <a:p>
            <a:pPr>
              <a:buNone/>
            </a:pPr>
            <a:r>
              <a:rPr lang="en-US" b="1" dirty="0" smtClean="0"/>
              <a:t>	     </a:t>
            </a:r>
            <a:r>
              <a:rPr lang="en-US" dirty="0" smtClean="0"/>
              <a:t>People who commit </a:t>
            </a:r>
            <a:r>
              <a:rPr lang="en-US" sz="3200" b="1" dirty="0" smtClean="0"/>
              <a:t>burglaries</a:t>
            </a:r>
            <a:r>
              <a:rPr lang="en-US" b="1" dirty="0" smtClean="0"/>
              <a:t> </a:t>
            </a:r>
            <a:r>
              <a:rPr lang="en-US" dirty="0" smtClean="0"/>
              <a:t>break into buildings and steal things.</a:t>
            </a:r>
          </a:p>
          <a:p>
            <a:r>
              <a:rPr lang="en-US" dirty="0" smtClean="0"/>
              <a:t>The police arrested the man who committed a </a:t>
            </a:r>
            <a:r>
              <a:rPr lang="en-US" sz="3200" b="1" u="sng" dirty="0" smtClean="0"/>
              <a:t>burglary</a:t>
            </a:r>
            <a:r>
              <a:rPr lang="en-US" dirty="0" smtClean="0"/>
              <a:t> at the mini-mart.</a:t>
            </a:r>
          </a:p>
          <a:p>
            <a:r>
              <a:rPr lang="en-US" dirty="0" smtClean="0"/>
              <a:t>B’s tell A’s “What can people do to prevent </a:t>
            </a:r>
            <a:r>
              <a:rPr lang="en-US" sz="3200" b="1" dirty="0" err="1" smtClean="0"/>
              <a:t>burgaries</a:t>
            </a:r>
            <a:r>
              <a:rPr lang="en-US" dirty="0" smtClean="0"/>
              <a:t>?”</a:t>
            </a:r>
          </a:p>
          <a:p>
            <a:pPr>
              <a:buNone/>
            </a:pPr>
            <a:endParaRPr lang="en-US" b="1" dirty="0" smtClean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4038600" cy="6161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457200" y="381000"/>
            <a:ext cx="4114800" cy="61722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2008"/>
  <p:tag name="POWERPOINTVERSION" val="12.0"/>
  <p:tag name="PPVERSION" val="12.0"/>
  <p:tag name="DELIMITERS" val="3.1"/>
  <p:tag name="SHOWBARVISIBLE" val="True"/>
  <p:tag name="EXPANDSHOWBAR" val="True"/>
  <p:tag name="USESECONDARYMONITOR" val="True"/>
  <p:tag name="SAVECSVWITHSESSION" val="False"/>
  <p:tag name="CSVFORMAT" val="0"/>
  <p:tag name="BULLETTYPE" val="3"/>
  <p:tag name="ANSWERNOWSTYLE" val="-1"/>
  <p:tag name="ANSWERNOWTEXT" val="Answer Now"/>
  <p:tag name="COUNTDOWNSTYLE" val="-1"/>
  <p:tag name="RESPCOUNTERSTYLE" val="-1"/>
  <p:tag name="RESPCOUNTERFORMAT" val="0"/>
  <p:tag name="RESPTABLESTYLE" val="-1"/>
  <p:tag name="COUNTDOWNSECONDS" val="10"/>
  <p:tag name="INPUTSOURCE" val="1"/>
  <p:tag name="NUMRESPONSES" val="1"/>
  <p:tag name="ALLOWDUPLICATES" val="False"/>
  <p:tag name="BACKUPSESSIONS" val="True"/>
  <p:tag name="BACKUPMAINTENANCE" val="7"/>
  <p:tag name="CHARTVALUEFORMAT" val="0%"/>
  <p:tag name="AUTOADVANCE" val="False"/>
  <p:tag name="REVIEWONLY" val="False"/>
  <p:tag name="ROTATIONINTERVAL" val="2"/>
  <p:tag name="AUTOUPDATEALIASES" val="True"/>
  <p:tag name="STDCHART" val="1"/>
  <p:tag name="RACEENDPOINTS" val="0"/>
  <p:tag name="RACERSMAXDISPLAYED" val="0"/>
  <p:tag name="RACEANIMATIONSPEED" val="3"/>
  <p:tag name="SKIPREMAININGRACESLIDES" val="True"/>
  <p:tag name="PARTICIPANTSINLEADERBOARD" val="5"/>
  <p:tag name="TEAMSINLEADERBOARD" val="5"/>
  <p:tag name="MAXRESPONDERS" val="5"/>
  <p:tag name="BUBBLENAMEVISIBLE" val="True"/>
  <p:tag name="BUBBLESIZEVISIBLE" val="True"/>
  <p:tag name="BUBBLEVALUEFORMAT" val="0.0"/>
  <p:tag name="BUBBLEGROUPING" val="3"/>
  <p:tag name="DEFAULTNUMTEAMS" val="5"/>
  <p:tag name="CUSTOMGRIDBACKCOLOR" val="-2830136"/>
  <p:tag name="CUSTOMCELLFORECOLOR" val="-16777216"/>
  <p:tag name="CUSTOMCELLBACKCOLOR1" val="-657956"/>
  <p:tag name="CUSTOMCELLBACKCOLOR2" val="-13395457"/>
  <p:tag name="CUSTOMCELLBACKCOLOR3" val="-268652"/>
  <p:tag name="CUSTOMCELLBACKCOLOR4" val="-8355712"/>
  <p:tag name="USESCHEMECOLORS" val="True"/>
  <p:tag name="DISPLAYNAME" val="True"/>
  <p:tag name="DISPLAYDEVICENUMBER" val="True"/>
  <p:tag name="DISPLAYDEVICEID" val="True"/>
  <p:tag name="GRIDOPACITY" val="90"/>
  <p:tag name="GRIDROTATIONINTERVAL" val="2"/>
  <p:tag name="AUTOSIZEGRID" val="True"/>
  <p:tag name="GRIDSIZE" val="{Width=800, Height=600}"/>
  <p:tag name="GRIDPOSITION" val="1"/>
  <p:tag name="POLLINGCYCLE" val="2"/>
  <p:tag name="CHARTCOLORS" val="0"/>
  <p:tag name="CHARTLABELS" val="0"/>
  <p:tag name="RESETCHARTS" val="True"/>
  <p:tag name="INCLUDENONRESPONDERS" val="False"/>
  <p:tag name="MULTIRESPDIVISOR" val="1"/>
  <p:tag name="PARTLISTDEFAULT" val="0"/>
  <p:tag name="INCLUDEPPT" val="True"/>
  <p:tag name="ALLOWUSERFEEDBACK" val="True"/>
  <p:tag name="CORRECTPOINTVALUE" val="100"/>
  <p:tag name="INCORRECTPOINTVALUE" val="0"/>
  <p:tag name="REALTIMEBACKUP" val="False"/>
  <p:tag name="REALTIMEBACKUPPATH" val="(None)"/>
  <p:tag name="ZEROBASED" val="False"/>
  <p:tag name="AUTOADJUSTPARTRANGE" val="True"/>
  <p:tag name="CHARTSCALE" val="True"/>
  <p:tag name="ADVANCEDSETTINGSVIEW" val="False"/>
  <p:tag name="FIBDISPLAYRESULTS" val="True"/>
  <p:tag name="FIBNUMRESULTS" val="5"/>
  <p:tag name="FIBINCLUDEOTHER" val="True"/>
  <p:tag name="FIBDISPLAYKEYWORDS" val="True"/>
  <p:tag name="PRRESPONSE1" val="10"/>
  <p:tag name="PRRESPONSE2" val="9"/>
  <p:tag name="PRRESPONSE3" val="8"/>
  <p:tag name="PRRESPONSE4" val="7"/>
  <p:tag name="PRRESPONSE5" val="6"/>
  <p:tag name="PRRESPONSE6" val="5"/>
  <p:tag name="PRRESPONSE7" val="4"/>
  <p:tag name="PRRESPONSE8" val="3"/>
  <p:tag name="PRRESPONSE9" val="2"/>
  <p:tag name="PRRESPONSE10" val="1"/>
  <p:tag name="SHOWFLASHWARNING" val="True"/>
  <p:tag name="ALWAYSOPENPOLL" val="False"/>
  <p:tag name="INCLUDESESSIO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1538</TotalTime>
  <Words>647</Words>
  <Application>Microsoft Macintosh PowerPoint</Application>
  <PresentationFormat>On-screen Show (4:3)</PresentationFormat>
  <Paragraphs>131</Paragraphs>
  <Slides>32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Kelly Mott</dc:creator>
  <cp:lastModifiedBy>Teacher</cp:lastModifiedBy>
  <cp:revision>137</cp:revision>
  <dcterms:created xsi:type="dcterms:W3CDTF">2013-10-08T22:21:01Z</dcterms:created>
  <dcterms:modified xsi:type="dcterms:W3CDTF">2016-10-02T21:18:33Z</dcterms:modified>
</cp:coreProperties>
</file>