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0" r:id="rId2"/>
    <p:sldId id="287" r:id="rId3"/>
    <p:sldId id="368" r:id="rId4"/>
    <p:sldId id="519" r:id="rId5"/>
    <p:sldId id="384" r:id="rId6"/>
    <p:sldId id="262" r:id="rId7"/>
    <p:sldId id="385" r:id="rId8"/>
    <p:sldId id="268" r:id="rId9"/>
    <p:sldId id="386" r:id="rId10"/>
    <p:sldId id="270" r:id="rId11"/>
    <p:sldId id="387" r:id="rId12"/>
    <p:sldId id="272" r:id="rId13"/>
    <p:sldId id="388" r:id="rId14"/>
    <p:sldId id="274" r:id="rId15"/>
    <p:sldId id="389" r:id="rId16"/>
    <p:sldId id="521" r:id="rId17"/>
    <p:sldId id="522" r:id="rId18"/>
    <p:sldId id="276" r:id="rId19"/>
    <p:sldId id="390" r:id="rId20"/>
    <p:sldId id="278" r:id="rId21"/>
    <p:sldId id="391" r:id="rId22"/>
    <p:sldId id="523" r:id="rId23"/>
    <p:sldId id="524" r:id="rId24"/>
    <p:sldId id="280" r:id="rId25"/>
    <p:sldId id="392" r:id="rId26"/>
    <p:sldId id="282" r:id="rId27"/>
    <p:sldId id="393" r:id="rId28"/>
    <p:sldId id="284" r:id="rId29"/>
    <p:sldId id="425" r:id="rId30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0" autoAdjust="0"/>
    <p:restoredTop sz="94660"/>
  </p:normalViewPr>
  <p:slideViewPr>
    <p:cSldViewPr>
      <p:cViewPr>
        <p:scale>
          <a:sx n="80" d="100"/>
          <a:sy n="80" d="100"/>
        </p:scale>
        <p:origin x="-54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gs" Target="tags/tag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5A7CF-ED71-4A63-91D3-6AFB410EFD2E}" type="datetimeFigureOut">
              <a:rPr lang="en-US" smtClean="0"/>
              <a:pPr/>
              <a:t>10/9/16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251A6-C3B9-42FF-A255-F92A7C977C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64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D49F1F6-6DA5-4E64-B7DF-F922520D2849}" type="slidenum">
              <a:rPr lang="en-US" sz="1200"/>
              <a:pPr algn="r"/>
              <a:t>1</a:t>
            </a:fld>
            <a:endParaRPr lang="en-US" sz="1200" dirty="0"/>
          </a:p>
        </p:txBody>
      </p:sp>
      <p:sp>
        <p:nvSpPr>
          <p:cNvPr id="70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75318-6E95-459C-ABAF-1D730054EA07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75318-6E95-459C-ABAF-1D730054EA07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75318-6E95-459C-ABAF-1D730054EA07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75318-6E95-459C-ABAF-1D730054EA07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75318-6E95-459C-ABAF-1D730054EA07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75318-6E95-459C-ABAF-1D730054EA07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D49F1F6-6DA5-4E64-B7DF-F922520D2849}" type="slidenum">
              <a:rPr lang="en-US" sz="1200"/>
              <a:pPr algn="r"/>
              <a:t>2</a:t>
            </a:fld>
            <a:endParaRPr lang="en-US" sz="1200" dirty="0"/>
          </a:p>
        </p:txBody>
      </p:sp>
      <p:sp>
        <p:nvSpPr>
          <p:cNvPr id="70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1902BFE-0944-4413-ABA3-BF71138047D7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dirty="0" smtClean="0">
              <a:latin typeface="Arial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1902BFE-0944-4413-ABA3-BF71138047D7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dirty="0" smtClean="0">
              <a:latin typeface="Arial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75318-6E95-459C-ABAF-1D730054EA07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251A6-C3B9-42FF-A255-F92A7C977C5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294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75318-6E95-459C-ABAF-1D730054EA07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75318-6E95-459C-ABAF-1D730054EA07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75318-6E95-459C-ABAF-1D730054EA07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81F-C2B6-4BF9-ACF2-5D5ABBCC9733}" type="datetimeFigureOut">
              <a:rPr lang="en-US" smtClean="0"/>
              <a:pPr/>
              <a:t>10/9/16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D9FC-83D1-4412-BD1F-952A753DE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81F-C2B6-4BF9-ACF2-5D5ABBCC9733}" type="datetimeFigureOut">
              <a:rPr lang="en-US" smtClean="0"/>
              <a:pPr/>
              <a:t>10/9/16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D9FC-83D1-4412-BD1F-952A753DE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81F-C2B6-4BF9-ACF2-5D5ABBCC9733}" type="datetimeFigureOut">
              <a:rPr lang="en-US" smtClean="0"/>
              <a:pPr/>
              <a:t>10/9/16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D9FC-83D1-4412-BD1F-952A753DE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81F-C2B6-4BF9-ACF2-5D5ABBCC9733}" type="datetimeFigureOut">
              <a:rPr lang="en-US" smtClean="0"/>
              <a:pPr/>
              <a:t>10/9/16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D9FC-83D1-4412-BD1F-952A753DE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81F-C2B6-4BF9-ACF2-5D5ABBCC9733}" type="datetimeFigureOut">
              <a:rPr lang="en-US" smtClean="0"/>
              <a:pPr/>
              <a:t>10/9/16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D9FC-83D1-4412-BD1F-952A753DE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81F-C2B6-4BF9-ACF2-5D5ABBCC9733}" type="datetimeFigureOut">
              <a:rPr lang="en-US" smtClean="0"/>
              <a:pPr/>
              <a:t>10/9/16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D9FC-83D1-4412-BD1F-952A753DE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81F-C2B6-4BF9-ACF2-5D5ABBCC9733}" type="datetimeFigureOut">
              <a:rPr lang="en-US" smtClean="0"/>
              <a:pPr/>
              <a:t>10/9/16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D9FC-83D1-4412-BD1F-952A753DE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81F-C2B6-4BF9-ACF2-5D5ABBCC9733}" type="datetimeFigureOut">
              <a:rPr lang="en-US" smtClean="0"/>
              <a:pPr/>
              <a:t>10/9/16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D9FC-83D1-4412-BD1F-952A753DE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81F-C2B6-4BF9-ACF2-5D5ABBCC9733}" type="datetimeFigureOut">
              <a:rPr lang="en-US" smtClean="0"/>
              <a:pPr/>
              <a:t>10/9/16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D9FC-83D1-4412-BD1F-952A753DE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81F-C2B6-4BF9-ACF2-5D5ABBCC9733}" type="datetimeFigureOut">
              <a:rPr lang="en-US" smtClean="0"/>
              <a:pPr/>
              <a:t>10/9/16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D9FC-83D1-4412-BD1F-952A753DE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881F-C2B6-4BF9-ACF2-5D5ABBCC9733}" type="datetimeFigureOut">
              <a:rPr lang="en-US" smtClean="0"/>
              <a:pPr/>
              <a:t>10/9/16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4D9FC-83D1-4412-BD1F-952A753DE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1881F-C2B6-4BF9-ACF2-5D5ABBCC9733}" type="datetimeFigureOut">
              <a:rPr lang="en-US" smtClean="0"/>
              <a:pPr/>
              <a:t>10/9/16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4D9FC-83D1-4412-BD1F-952A753DEA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tags" Target="../tags/tag23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tags" Target="../tags/tag2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25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ags" Target="../tags/tag26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2.gi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5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457200"/>
            <a:ext cx="8229600" cy="5943600"/>
          </a:xfrm>
          <a:solidFill>
            <a:schemeClr val="tx1"/>
          </a:solidFill>
          <a:ln w="476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US" sz="6600" b="1" dirty="0" smtClean="0">
                <a:solidFill>
                  <a:srgbClr val="FFFF00"/>
                </a:solidFill>
                <a:latin typeface="+mj-lt"/>
              </a:rPr>
              <a:t>Unit 1: Lesson 5</a:t>
            </a:r>
          </a:p>
          <a:p>
            <a:pPr algn="ctr" eaLnBrk="1" hangingPunct="1">
              <a:buFontTx/>
              <a:buNone/>
            </a:pPr>
            <a:r>
              <a:rPr lang="en-US" sz="6600" b="1" dirty="0" smtClean="0">
                <a:solidFill>
                  <a:srgbClr val="FFFF00"/>
                </a:solidFill>
                <a:latin typeface="+mj-lt"/>
              </a:rPr>
              <a:t>Vocabulary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743200"/>
            <a:ext cx="2667000" cy="346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667000"/>
            <a:ext cx="2743200" cy="355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381000"/>
            <a:ext cx="4191000" cy="6172200"/>
          </a:xfr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/>
          <a:lstStyle/>
          <a:p>
            <a:pPr>
              <a:buNone/>
            </a:pPr>
            <a:r>
              <a:rPr lang="en-US" b="1" dirty="0" smtClean="0"/>
              <a:t>	</a:t>
            </a:r>
            <a:r>
              <a:rPr lang="en-US" dirty="0" smtClean="0"/>
              <a:t>     A </a:t>
            </a:r>
            <a:r>
              <a:rPr lang="en-US" dirty="0" smtClean="0"/>
              <a:t>liquid that is </a:t>
            </a:r>
            <a:r>
              <a:rPr lang="en-US" sz="3200" b="1" dirty="0" smtClean="0"/>
              <a:t>foaming</a:t>
            </a:r>
            <a:r>
              <a:rPr lang="en-US" b="1" dirty="0" smtClean="0"/>
              <a:t> </a:t>
            </a:r>
            <a:r>
              <a:rPr lang="en-US" dirty="0" smtClean="0"/>
              <a:t>makes a layer of foam, or small bubbles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We have </a:t>
            </a:r>
            <a:r>
              <a:rPr lang="en-US" sz="3200" b="1" u="sng" dirty="0" smtClean="0"/>
              <a:t>foaming</a:t>
            </a:r>
            <a:r>
              <a:rPr lang="en-US" dirty="0" smtClean="0"/>
              <a:t> hand dispensers at C.F.T.</a:t>
            </a:r>
          </a:p>
          <a:p>
            <a:r>
              <a:rPr lang="en-US" dirty="0" smtClean="0"/>
              <a:t>The airport </a:t>
            </a:r>
            <a:r>
              <a:rPr lang="en-US" sz="3200" b="1" u="sng" dirty="0" smtClean="0"/>
              <a:t>foamed</a:t>
            </a:r>
            <a:r>
              <a:rPr lang="en-US" dirty="0" smtClean="0"/>
              <a:t> the runway before the </a:t>
            </a:r>
            <a:r>
              <a:rPr lang="en-US" dirty="0" smtClean="0"/>
              <a:t>plane landed.</a:t>
            </a:r>
          </a:p>
          <a:p>
            <a:r>
              <a:rPr lang="en-US" dirty="0" smtClean="0"/>
              <a:t>The </a:t>
            </a:r>
            <a:r>
              <a:rPr lang="en-US" sz="3200" b="1" u="sng" dirty="0" smtClean="0"/>
              <a:t>foam</a:t>
            </a:r>
            <a:r>
              <a:rPr lang="en-US" dirty="0" smtClean="0"/>
              <a:t> mattress was very comfortable to sleep on.</a:t>
            </a:r>
            <a:endParaRPr lang="en-US" dirty="0" smtClean="0"/>
          </a:p>
          <a:p>
            <a:endParaRPr lang="en-US" b="1" dirty="0" smtClean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4114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57200" y="381000"/>
            <a:ext cx="4114800" cy="617220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  <a:solidFill>
            <a:schemeClr val="tx1"/>
          </a:solidFill>
          <a:ln w="476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en-US" sz="6600" b="1" dirty="0" smtClean="0"/>
          </a:p>
          <a:p>
            <a:pPr algn="ctr">
              <a:buNone/>
            </a:pPr>
            <a:r>
              <a:rPr lang="en-US" sz="14500" b="1" dirty="0" smtClean="0">
                <a:solidFill>
                  <a:srgbClr val="FFFF00"/>
                </a:solidFill>
              </a:rPr>
              <a:t>outcast</a:t>
            </a:r>
            <a:endParaRPr lang="en-US" sz="14500" b="1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567589" y="6519446"/>
            <a:ext cx="25764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Copyright © 2011 Kelly Mott</a:t>
            </a:r>
            <a:endParaRPr lang="en-US" sz="1600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381000"/>
            <a:ext cx="4191000" cy="6172200"/>
          </a:xfr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/>
              <a:t> </a:t>
            </a:r>
            <a:r>
              <a:rPr lang="en-US" b="1" dirty="0" smtClean="0"/>
              <a:t>   </a:t>
            </a:r>
            <a:r>
              <a:rPr lang="en-US" dirty="0" smtClean="0"/>
              <a:t>     </a:t>
            </a:r>
            <a:r>
              <a:rPr lang="en-US" dirty="0" smtClean="0"/>
              <a:t>Someone </a:t>
            </a:r>
            <a:r>
              <a:rPr lang="en-US" dirty="0" smtClean="0"/>
              <a:t>who is not accepted by a group may feel like an </a:t>
            </a:r>
            <a:r>
              <a:rPr lang="en-US" sz="3500" b="1" dirty="0" smtClean="0"/>
              <a:t>outcast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Duck fan felt like an </a:t>
            </a:r>
            <a:r>
              <a:rPr lang="en-US" sz="3500" b="1" u="sng" dirty="0" smtClean="0"/>
              <a:t>outcast</a:t>
            </a:r>
            <a:r>
              <a:rPr lang="en-US" dirty="0" smtClean="0"/>
              <a:t> at the Beaver football game.</a:t>
            </a:r>
          </a:p>
          <a:p>
            <a:r>
              <a:rPr lang="en-US" dirty="0" smtClean="0"/>
              <a:t>Ginny Baker felt like an </a:t>
            </a:r>
            <a:r>
              <a:rPr lang="en-US" sz="3500" b="1" u="sng" dirty="0" smtClean="0"/>
              <a:t>outcast</a:t>
            </a:r>
            <a:r>
              <a:rPr lang="en-US" dirty="0" smtClean="0"/>
              <a:t> as the only female on the baseball team.</a:t>
            </a:r>
          </a:p>
          <a:p>
            <a:r>
              <a:rPr lang="en-US" dirty="0" smtClean="0"/>
              <a:t>The Ugly Duckling felt like an </a:t>
            </a:r>
            <a:r>
              <a:rPr lang="en-US" sz="3500" b="1" u="sng" dirty="0" smtClean="0"/>
              <a:t>outcast</a:t>
            </a:r>
            <a:r>
              <a:rPr lang="en-US" dirty="0" smtClean="0"/>
              <a:t>.</a:t>
            </a:r>
          </a:p>
          <a:p>
            <a:r>
              <a:rPr lang="en-US" dirty="0"/>
              <a:t>A</a:t>
            </a:r>
            <a:r>
              <a:rPr lang="en-US" dirty="0" smtClean="0"/>
              <a:t>’s tell B’s “Have you ever felt like an </a:t>
            </a:r>
            <a:r>
              <a:rPr lang="en-US" sz="3500" b="1" dirty="0" smtClean="0"/>
              <a:t>outcast</a:t>
            </a:r>
            <a:r>
              <a:rPr lang="en-US" dirty="0" smtClean="0"/>
              <a:t>?”</a:t>
            </a:r>
            <a:endParaRPr lang="en-US" dirty="0" smtClean="0"/>
          </a:p>
          <a:p>
            <a:pPr>
              <a:buNone/>
            </a:pPr>
            <a:endParaRPr lang="en-US" b="1" dirty="0" smtClean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4114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57200" y="381000"/>
            <a:ext cx="4114800" cy="617220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  <a:solidFill>
            <a:schemeClr val="tx1"/>
          </a:solidFill>
          <a:ln w="476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en-US" sz="6600" b="1" dirty="0" smtClean="0"/>
          </a:p>
          <a:p>
            <a:pPr algn="ctr">
              <a:buNone/>
            </a:pPr>
            <a:r>
              <a:rPr lang="en-US" sz="14500" b="1" dirty="0" smtClean="0">
                <a:solidFill>
                  <a:srgbClr val="FFFF00"/>
                </a:solidFill>
              </a:rPr>
              <a:t>yearning</a:t>
            </a:r>
            <a:endParaRPr lang="en-US" sz="14500" b="1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567589" y="6519446"/>
            <a:ext cx="25764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Copyright © 2011 Kelly Mott</a:t>
            </a:r>
            <a:endParaRPr lang="en-US" sz="1600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381000"/>
            <a:ext cx="4191000" cy="6172200"/>
          </a:xfr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/>
          <a:lstStyle/>
          <a:p>
            <a:pPr>
              <a:buNone/>
            </a:pPr>
            <a:r>
              <a:rPr lang="en-US" b="1" dirty="0" smtClean="0"/>
              <a:t>	</a:t>
            </a: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smtClean="0"/>
              <a:t>A </a:t>
            </a:r>
            <a:r>
              <a:rPr lang="en-US" b="1" dirty="0" smtClean="0"/>
              <a:t>yearning</a:t>
            </a:r>
            <a:r>
              <a:rPr lang="en-US" dirty="0" smtClean="0"/>
              <a:t> is a strong desire for something.</a:t>
            </a:r>
          </a:p>
          <a:p>
            <a:r>
              <a:rPr lang="en-US" dirty="0" smtClean="0"/>
              <a:t>I am </a:t>
            </a:r>
            <a:r>
              <a:rPr lang="en-US" sz="3200" b="1" u="sng" dirty="0" smtClean="0"/>
              <a:t>yearning</a:t>
            </a:r>
            <a:r>
              <a:rPr lang="en-US" dirty="0" smtClean="0"/>
              <a:t> for summer.</a:t>
            </a:r>
          </a:p>
          <a:p>
            <a:r>
              <a:rPr lang="en-US" dirty="0" smtClean="0"/>
              <a:t>The girl was </a:t>
            </a:r>
            <a:r>
              <a:rPr lang="en-US" sz="3200" b="1" u="sng" dirty="0" smtClean="0"/>
              <a:t>yearning</a:t>
            </a:r>
            <a:r>
              <a:rPr lang="en-US" dirty="0" smtClean="0"/>
              <a:t> for one of Grandma’s cookies.</a:t>
            </a:r>
          </a:p>
          <a:p>
            <a:r>
              <a:rPr lang="en-US" dirty="0" smtClean="0"/>
              <a:t>The boy was </a:t>
            </a:r>
            <a:r>
              <a:rPr lang="en-US" sz="3200" b="1" u="sng" dirty="0" smtClean="0"/>
              <a:t>yearning</a:t>
            </a:r>
            <a:r>
              <a:rPr lang="en-US" dirty="0" smtClean="0"/>
              <a:t> for pizza.</a:t>
            </a:r>
          </a:p>
          <a:p>
            <a:r>
              <a:rPr lang="en-US" dirty="0"/>
              <a:t>B</a:t>
            </a:r>
            <a:r>
              <a:rPr lang="en-US" dirty="0" smtClean="0"/>
              <a:t>’s tell A’s “ What do  you have a </a:t>
            </a:r>
            <a:r>
              <a:rPr lang="en-US" sz="3200" b="1" dirty="0" smtClean="0"/>
              <a:t>yearning</a:t>
            </a:r>
            <a:r>
              <a:rPr lang="en-US" dirty="0" smtClean="0"/>
              <a:t> for?”</a:t>
            </a:r>
            <a:endParaRPr lang="en-US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74817"/>
            <a:ext cx="4114800" cy="617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57200" y="381000"/>
            <a:ext cx="4114800" cy="617220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  <a:solidFill>
            <a:schemeClr val="tx1"/>
          </a:solidFill>
          <a:ln w="476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en-US" sz="6600" b="1" dirty="0" smtClean="0"/>
          </a:p>
          <a:p>
            <a:pPr algn="ctr">
              <a:buNone/>
            </a:pPr>
            <a:r>
              <a:rPr lang="en-US" sz="12500" b="1" dirty="0" smtClean="0">
                <a:solidFill>
                  <a:srgbClr val="FFFF00"/>
                </a:solidFill>
              </a:rPr>
              <a:t>memorable</a:t>
            </a:r>
            <a:endParaRPr lang="en-US" sz="12500" b="1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567589" y="6519446"/>
            <a:ext cx="25764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Copyright © 2011 Kelly Mott</a:t>
            </a:r>
            <a:endParaRPr lang="en-US" sz="1600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word </a:t>
            </a:r>
            <a:r>
              <a:rPr lang="en-US" sz="4800" b="1" dirty="0" smtClean="0"/>
              <a:t>memorable</a:t>
            </a:r>
            <a:r>
              <a:rPr lang="en-US" dirty="0" smtClean="0"/>
              <a:t> is an adjective.</a:t>
            </a:r>
          </a:p>
          <a:p>
            <a:r>
              <a:rPr lang="en-US" dirty="0" smtClean="0"/>
              <a:t>Let’s pronounce it by syllables:</a:t>
            </a:r>
          </a:p>
          <a:p>
            <a:r>
              <a:rPr lang="en-US" sz="4800" b="1" dirty="0" err="1" smtClean="0"/>
              <a:t>Mem</a:t>
            </a:r>
            <a:r>
              <a:rPr lang="en-US" sz="4800" b="1" dirty="0" smtClean="0"/>
              <a:t>-o-</a:t>
            </a:r>
            <a:r>
              <a:rPr lang="en-US" sz="4800" b="1" dirty="0" err="1" smtClean="0"/>
              <a:t>ra</a:t>
            </a:r>
            <a:r>
              <a:rPr lang="en-US" sz="4800" b="1" dirty="0" smtClean="0"/>
              <a:t>-</a:t>
            </a:r>
            <a:r>
              <a:rPr lang="en-US" sz="4800" b="1" dirty="0" err="1" smtClean="0"/>
              <a:t>ble</a:t>
            </a:r>
            <a:endParaRPr lang="en-US" sz="4800" b="1" dirty="0" smtClean="0"/>
          </a:p>
          <a:p>
            <a:r>
              <a:rPr lang="en-US" dirty="0" smtClean="0"/>
              <a:t>Say it again please:</a:t>
            </a:r>
          </a:p>
          <a:p>
            <a:r>
              <a:rPr lang="en-US" sz="4800" b="1" dirty="0" smtClean="0"/>
              <a:t>Memorable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560278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Something that is </a:t>
            </a:r>
            <a:r>
              <a:rPr lang="en-US" sz="4800" b="1" dirty="0" smtClean="0"/>
              <a:t>memorable</a:t>
            </a:r>
            <a:r>
              <a:rPr lang="en-US" dirty="0" smtClean="0"/>
              <a:t> is so special that it is worth remembering.</a:t>
            </a:r>
          </a:p>
          <a:p>
            <a:r>
              <a:rPr lang="en-US" dirty="0" smtClean="0"/>
              <a:t>The most </a:t>
            </a:r>
            <a:r>
              <a:rPr lang="en-US" sz="4800" b="1" dirty="0" smtClean="0"/>
              <a:t>memorable</a:t>
            </a:r>
            <a:r>
              <a:rPr lang="en-US" dirty="0" smtClean="0"/>
              <a:t> events in my life were the birth of my two sons.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13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381000"/>
            <a:ext cx="4191000" cy="6172200"/>
          </a:xfr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>
              <a:buFont typeface="Courier New" pitchFamily="49" charset="0"/>
              <a:buChar char="o"/>
            </a:pPr>
            <a:endParaRPr lang="en-US" dirty="0" smtClean="0"/>
          </a:p>
          <a:p>
            <a:r>
              <a:rPr lang="en-US" dirty="0" smtClean="0"/>
              <a:t>Her most </a:t>
            </a:r>
            <a:r>
              <a:rPr lang="en-US" sz="3200" b="1" u="sng" dirty="0" smtClean="0"/>
              <a:t>memorable </a:t>
            </a:r>
            <a:r>
              <a:rPr lang="en-US" dirty="0" smtClean="0"/>
              <a:t>event in her life was her wedding day.</a:t>
            </a:r>
          </a:p>
          <a:p>
            <a:r>
              <a:rPr lang="en-US" dirty="0" smtClean="0"/>
              <a:t>Winning the state championship was</a:t>
            </a:r>
            <a:r>
              <a:rPr lang="en-US" dirty="0" smtClean="0"/>
              <a:t> very </a:t>
            </a:r>
            <a:r>
              <a:rPr lang="en-US" sz="3200" b="1" u="sng" dirty="0" smtClean="0"/>
              <a:t>memorable</a:t>
            </a:r>
            <a:r>
              <a:rPr lang="en-US" dirty="0" smtClean="0"/>
              <a:t>.</a:t>
            </a:r>
          </a:p>
          <a:p>
            <a:r>
              <a:rPr lang="en-US" dirty="0" smtClean="0"/>
              <a:t>Scoring the winning touchdown was very </a:t>
            </a:r>
            <a:r>
              <a:rPr lang="en-US" sz="3200" b="1" u="sng" dirty="0" smtClean="0"/>
              <a:t>memorable</a:t>
            </a:r>
            <a:r>
              <a:rPr lang="en-US" dirty="0" smtClean="0"/>
              <a:t>.</a:t>
            </a:r>
          </a:p>
          <a:p>
            <a:r>
              <a:rPr lang="en-US" dirty="0" smtClean="0"/>
              <a:t>A’s tell B’s “What  is a </a:t>
            </a:r>
            <a:r>
              <a:rPr lang="en-US" sz="3200" b="1" dirty="0" smtClean="0"/>
              <a:t>memorable</a:t>
            </a:r>
            <a:r>
              <a:rPr lang="en-US" dirty="0" smtClean="0"/>
              <a:t> event in your life?”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1" y="381000"/>
            <a:ext cx="4112524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57200" y="381000"/>
            <a:ext cx="4114800" cy="617220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  <a:solidFill>
            <a:schemeClr val="tx1"/>
          </a:solidFill>
          <a:ln w="476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en-US" sz="6600" b="1" dirty="0" smtClean="0"/>
          </a:p>
          <a:p>
            <a:pPr algn="ctr">
              <a:buNone/>
            </a:pPr>
            <a:r>
              <a:rPr lang="en-US" sz="14500" b="1" dirty="0" smtClean="0">
                <a:solidFill>
                  <a:srgbClr val="FFFF00"/>
                </a:solidFill>
              </a:rPr>
              <a:t>betrayed</a:t>
            </a:r>
            <a:endParaRPr lang="en-US" sz="14500" b="1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567589" y="6519446"/>
            <a:ext cx="25764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Copyright © 2011 Kelly Mott</a:t>
            </a:r>
            <a:endParaRPr lang="en-US" sz="1600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457200"/>
            <a:ext cx="8229600" cy="5943600"/>
          </a:xfrm>
          <a:solidFill>
            <a:schemeClr val="tx1"/>
          </a:solidFill>
          <a:ln w="476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US" sz="6600" b="1" dirty="0" smtClean="0">
                <a:solidFill>
                  <a:srgbClr val="FFFF00"/>
                </a:solidFill>
                <a:latin typeface="+mj-lt"/>
              </a:rPr>
              <a:t>Part 1: Introduce Vocabulary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743200"/>
            <a:ext cx="2667000" cy="346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667000"/>
            <a:ext cx="2743200" cy="355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381000"/>
            <a:ext cx="4191000" cy="6172200"/>
          </a:xfr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/>
              <a:t>	</a:t>
            </a: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smtClean="0"/>
              <a:t>If </a:t>
            </a:r>
            <a:r>
              <a:rPr lang="en-US" dirty="0" smtClean="0"/>
              <a:t>you have </a:t>
            </a:r>
            <a:r>
              <a:rPr lang="en-US" sz="3200" b="1" dirty="0" smtClean="0"/>
              <a:t>betrayed </a:t>
            </a:r>
            <a:r>
              <a:rPr lang="en-US" dirty="0" smtClean="0"/>
              <a:t>someone, you have done something to disappoint or let that person down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girl </a:t>
            </a:r>
            <a:r>
              <a:rPr lang="en-US" sz="3200" b="1" u="sng" dirty="0" smtClean="0"/>
              <a:t>betrayed</a:t>
            </a:r>
            <a:r>
              <a:rPr lang="en-US" dirty="0" smtClean="0"/>
              <a:t> her friend by telling her secret to someone else.</a:t>
            </a:r>
          </a:p>
          <a:p>
            <a:r>
              <a:rPr lang="en-US" dirty="0" smtClean="0"/>
              <a:t>He </a:t>
            </a:r>
            <a:r>
              <a:rPr lang="en-US" sz="3200" b="1" u="sng" dirty="0" smtClean="0"/>
              <a:t>betrayed</a:t>
            </a:r>
            <a:r>
              <a:rPr lang="en-US" dirty="0" smtClean="0"/>
              <a:t> his own people by supporting the enemy.</a:t>
            </a:r>
          </a:p>
          <a:p>
            <a:r>
              <a:rPr lang="en-US" dirty="0" smtClean="0"/>
              <a:t>B’s tell A’s “Have you ever been </a:t>
            </a:r>
            <a:r>
              <a:rPr lang="en-US" sz="3200" b="1" dirty="0" smtClean="0"/>
              <a:t>betrayed</a:t>
            </a:r>
            <a:r>
              <a:rPr lang="en-US" dirty="0" smtClean="0"/>
              <a:t> by a friend?”</a:t>
            </a:r>
            <a:endParaRPr lang="en-US" dirty="0" smtClean="0"/>
          </a:p>
          <a:p>
            <a:pPr>
              <a:buFont typeface="Courier New" pitchFamily="49" charset="0"/>
              <a:buChar char="o"/>
            </a:pPr>
            <a:endParaRPr lang="en-US" dirty="0" smtClean="0"/>
          </a:p>
          <a:p>
            <a:pPr>
              <a:buNone/>
            </a:pPr>
            <a:endParaRPr lang="en-US" b="1" dirty="0" smtClean="0"/>
          </a:p>
          <a:p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4114799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57200" y="381000"/>
            <a:ext cx="4114800" cy="617220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  <a:solidFill>
            <a:schemeClr val="tx1"/>
          </a:solidFill>
          <a:ln w="476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en-US" sz="6600" b="1" dirty="0" smtClean="0"/>
          </a:p>
          <a:p>
            <a:pPr algn="ctr">
              <a:buNone/>
            </a:pPr>
            <a:r>
              <a:rPr lang="en-US" sz="14500" b="1" dirty="0" smtClean="0">
                <a:solidFill>
                  <a:srgbClr val="FFFF00"/>
                </a:solidFill>
              </a:rPr>
              <a:t>condition</a:t>
            </a:r>
            <a:endParaRPr lang="en-US" sz="14500" b="1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567589" y="6519446"/>
            <a:ext cx="25764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Copyright © 2011 Kelly Mott</a:t>
            </a:r>
            <a:endParaRPr lang="en-US" sz="1600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word </a:t>
            </a:r>
            <a:r>
              <a:rPr lang="en-US" sz="4800" b="1" dirty="0" smtClean="0"/>
              <a:t>condition</a:t>
            </a:r>
            <a:r>
              <a:rPr lang="en-US" dirty="0" smtClean="0"/>
              <a:t> is a noun.</a:t>
            </a:r>
          </a:p>
          <a:p>
            <a:r>
              <a:rPr lang="en-US" dirty="0" smtClean="0"/>
              <a:t>Let’s pronounce it by syllables:</a:t>
            </a:r>
          </a:p>
          <a:p>
            <a:r>
              <a:rPr lang="en-US" sz="4800" b="1" dirty="0" smtClean="0"/>
              <a:t>Con-di-</a:t>
            </a:r>
            <a:r>
              <a:rPr lang="en-US" sz="4800" b="1" dirty="0" err="1" smtClean="0"/>
              <a:t>tion</a:t>
            </a:r>
            <a:endParaRPr lang="en-US" sz="4800" b="1" dirty="0" smtClean="0"/>
          </a:p>
          <a:p>
            <a:r>
              <a:rPr lang="en-US" dirty="0" smtClean="0"/>
              <a:t>Say it again please:</a:t>
            </a:r>
          </a:p>
          <a:p>
            <a:r>
              <a:rPr lang="en-US" sz="4800" b="1" dirty="0" smtClean="0"/>
              <a:t>Condition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68683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word </a:t>
            </a:r>
            <a:r>
              <a:rPr lang="en-US" sz="4800" b="1" dirty="0" smtClean="0"/>
              <a:t>condition</a:t>
            </a:r>
            <a:r>
              <a:rPr lang="en-US" dirty="0" smtClean="0"/>
              <a:t> is the state in which something exists.</a:t>
            </a:r>
          </a:p>
          <a:p>
            <a:r>
              <a:rPr lang="en-US" dirty="0" smtClean="0"/>
              <a:t>I stay in good physical </a:t>
            </a:r>
            <a:r>
              <a:rPr lang="en-US" sz="4800" b="1" dirty="0" smtClean="0"/>
              <a:t>condition</a:t>
            </a:r>
            <a:r>
              <a:rPr lang="en-US" dirty="0" smtClean="0"/>
              <a:t> by getting eight hours sleep, eating healthy, and getting exercise daily.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78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381000"/>
            <a:ext cx="4191000" cy="6172200"/>
          </a:xfr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The marathon runner was in great physical </a:t>
            </a:r>
            <a:r>
              <a:rPr lang="en-US" sz="3200" b="1" u="sng" dirty="0" smtClean="0"/>
              <a:t>condition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building was in poor </a:t>
            </a:r>
            <a:r>
              <a:rPr lang="en-US" sz="3200" b="1" u="sng" dirty="0" smtClean="0"/>
              <a:t>condition</a:t>
            </a:r>
            <a:r>
              <a:rPr lang="en-US" dirty="0" smtClean="0"/>
              <a:t> and in need of repairs.</a:t>
            </a:r>
          </a:p>
          <a:p>
            <a:r>
              <a:rPr lang="en-US" dirty="0" smtClean="0"/>
              <a:t>If the baseball card is in good </a:t>
            </a:r>
            <a:r>
              <a:rPr lang="en-US" sz="3200" b="1" u="sng" dirty="0" smtClean="0"/>
              <a:t>condition</a:t>
            </a:r>
            <a:r>
              <a:rPr lang="en-US" dirty="0" smtClean="0"/>
              <a:t> it is worth more money.</a:t>
            </a:r>
          </a:p>
          <a:p>
            <a:r>
              <a:rPr lang="en-US" dirty="0" smtClean="0"/>
              <a:t>The weather </a:t>
            </a:r>
            <a:r>
              <a:rPr lang="en-US" sz="3200" b="1" u="sng" dirty="0" smtClean="0"/>
              <a:t>conditions </a:t>
            </a:r>
            <a:r>
              <a:rPr lang="en-US" dirty="0" smtClean="0"/>
              <a:t>cancelled school.</a:t>
            </a:r>
            <a:endParaRPr lang="en-US" dirty="0" smtClean="0"/>
          </a:p>
          <a:p>
            <a:endParaRPr lang="en-US" b="1" u="sng" dirty="0" smtClean="0"/>
          </a:p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4191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57200" y="381000"/>
            <a:ext cx="4114800" cy="617220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  <a:solidFill>
            <a:schemeClr val="tx1"/>
          </a:solidFill>
          <a:ln w="476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en-US" sz="6600" b="1" dirty="0" smtClean="0"/>
          </a:p>
          <a:p>
            <a:pPr algn="ctr">
              <a:buNone/>
            </a:pPr>
            <a:r>
              <a:rPr lang="en-US" sz="14500" b="1" dirty="0" smtClean="0">
                <a:solidFill>
                  <a:srgbClr val="FFFF00"/>
                </a:solidFill>
              </a:rPr>
              <a:t>shortage</a:t>
            </a:r>
            <a:endParaRPr lang="en-US" sz="14500" b="1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567589" y="6519446"/>
            <a:ext cx="25764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Copyright © 2011 Kelly Mott</a:t>
            </a:r>
            <a:endParaRPr lang="en-US" sz="1600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381000"/>
            <a:ext cx="4191000" cy="6172200"/>
          </a:xfr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/>
          <a:lstStyle/>
          <a:p>
            <a:pPr>
              <a:buNone/>
            </a:pPr>
            <a:r>
              <a:rPr lang="en-US" b="1" dirty="0"/>
              <a:t> </a:t>
            </a:r>
            <a:r>
              <a:rPr lang="en-US" b="1" dirty="0" smtClean="0"/>
              <a:t>        </a:t>
            </a:r>
            <a:r>
              <a:rPr lang="en-US" dirty="0" smtClean="0"/>
              <a:t>If </a:t>
            </a:r>
            <a:r>
              <a:rPr lang="en-US" dirty="0" smtClean="0"/>
              <a:t>there is not enough of something, there is a </a:t>
            </a:r>
            <a:r>
              <a:rPr lang="en-US" sz="3200" b="1" dirty="0" smtClean="0"/>
              <a:t>shortage</a:t>
            </a:r>
            <a:r>
              <a:rPr lang="en-US" dirty="0" smtClean="0"/>
              <a:t> of it.</a:t>
            </a:r>
          </a:p>
          <a:p>
            <a:r>
              <a:rPr lang="en-US" dirty="0" smtClean="0"/>
              <a:t>If there was a </a:t>
            </a:r>
            <a:r>
              <a:rPr lang="en-US" sz="3200" b="1" u="sng" dirty="0" smtClean="0"/>
              <a:t>shortage</a:t>
            </a:r>
            <a:r>
              <a:rPr lang="en-US" dirty="0" smtClean="0"/>
              <a:t> of food, people would go hungry.</a:t>
            </a:r>
          </a:p>
          <a:p>
            <a:r>
              <a:rPr lang="en-US" dirty="0" smtClean="0"/>
              <a:t>At the beach </a:t>
            </a:r>
            <a:r>
              <a:rPr lang="en-US" dirty="0" smtClean="0"/>
              <a:t>there is no </a:t>
            </a:r>
            <a:r>
              <a:rPr lang="en-US" sz="3200" b="1" u="sng" dirty="0" smtClean="0"/>
              <a:t>shortage</a:t>
            </a:r>
            <a:r>
              <a:rPr lang="en-US" dirty="0" smtClean="0"/>
              <a:t> of sand.</a:t>
            </a:r>
          </a:p>
          <a:p>
            <a:r>
              <a:rPr lang="en-US" dirty="0" smtClean="0"/>
              <a:t>During the drought, the water </a:t>
            </a:r>
            <a:r>
              <a:rPr lang="en-US" sz="3200" b="1" u="sng" dirty="0" smtClean="0"/>
              <a:t>shortage</a:t>
            </a:r>
            <a:r>
              <a:rPr lang="en-US" dirty="0" smtClean="0"/>
              <a:t> caused plant and crops to dry out.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4114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57200" y="381000"/>
            <a:ext cx="4114800" cy="617220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  <a:solidFill>
            <a:schemeClr val="tx1"/>
          </a:solidFill>
          <a:ln w="476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en-US" sz="6600" b="1" dirty="0" smtClean="0"/>
          </a:p>
          <a:p>
            <a:pPr algn="ctr">
              <a:buNone/>
            </a:pPr>
            <a:r>
              <a:rPr lang="en-US" sz="14500" b="1" dirty="0" smtClean="0">
                <a:solidFill>
                  <a:srgbClr val="FFFF00"/>
                </a:solidFill>
              </a:rPr>
              <a:t>horrified</a:t>
            </a:r>
            <a:endParaRPr lang="en-US" sz="14500" b="1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567589" y="6519446"/>
            <a:ext cx="25764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Copyright © 2011 Kelly Mott</a:t>
            </a:r>
            <a:endParaRPr lang="en-US" sz="1600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381000"/>
            <a:ext cx="4191000" cy="6172200"/>
          </a:xfr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/>
              <a:t>	</a:t>
            </a:r>
            <a:r>
              <a:rPr lang="en-US" b="1" dirty="0" smtClean="0"/>
              <a:t>     </a:t>
            </a:r>
            <a:r>
              <a:rPr lang="en-US" dirty="0" smtClean="0"/>
              <a:t>Someone </a:t>
            </a:r>
            <a:r>
              <a:rPr lang="en-US" dirty="0" smtClean="0"/>
              <a:t>who is </a:t>
            </a:r>
            <a:r>
              <a:rPr lang="en-US" sz="3200" b="1" dirty="0" smtClean="0"/>
              <a:t>horrified</a:t>
            </a:r>
            <a:r>
              <a:rPr lang="en-US" b="1" dirty="0" smtClean="0"/>
              <a:t> </a:t>
            </a:r>
            <a:r>
              <a:rPr lang="en-US" dirty="0" smtClean="0"/>
              <a:t>feels shock, terror, or fear because of something unpleasant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child was </a:t>
            </a:r>
            <a:r>
              <a:rPr lang="en-US" sz="3200" b="1" u="sng" dirty="0" smtClean="0"/>
              <a:t>horrified</a:t>
            </a:r>
            <a:r>
              <a:rPr lang="en-US" dirty="0" smtClean="0"/>
              <a:t> when the burglar broke into his house.</a:t>
            </a:r>
          </a:p>
          <a:p>
            <a:r>
              <a:rPr lang="en-US" dirty="0" smtClean="0"/>
              <a:t>They were </a:t>
            </a:r>
            <a:r>
              <a:rPr lang="en-US" sz="3200" b="1" u="sng" dirty="0" smtClean="0"/>
              <a:t>horrified</a:t>
            </a:r>
            <a:r>
              <a:rPr lang="en-US" dirty="0" smtClean="0"/>
              <a:t> by the violence in the movie.</a:t>
            </a:r>
          </a:p>
          <a:p>
            <a:r>
              <a:rPr lang="en-US" dirty="0" smtClean="0"/>
              <a:t>The mom was </a:t>
            </a:r>
            <a:r>
              <a:rPr lang="en-US" sz="3200" b="1" u="sng" dirty="0" smtClean="0"/>
              <a:t>horrified</a:t>
            </a:r>
            <a:r>
              <a:rPr lang="en-US" dirty="0" smtClean="0"/>
              <a:t> when her favorite pair of shoes got shredded by the puppy.</a:t>
            </a:r>
            <a:endParaRPr lang="en-US" dirty="0" smtClean="0"/>
          </a:p>
          <a:p>
            <a:pPr>
              <a:buFont typeface="Courier New" pitchFamily="49" charset="0"/>
              <a:buChar char="o"/>
            </a:pPr>
            <a:endParaRPr lang="en-US" dirty="0" smtClean="0"/>
          </a:p>
          <a:p>
            <a:pPr>
              <a:buNone/>
            </a:pPr>
            <a:endParaRPr lang="en-US" b="1" dirty="0" smtClean="0"/>
          </a:p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1"/>
            <a:ext cx="4114800" cy="6186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57200" y="381000"/>
            <a:ext cx="4114800" cy="617220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" action="ppaction://noaction" highlightClick="1"/>
          </p:cNvPr>
          <p:cNvSpPr/>
          <p:nvPr/>
        </p:nvSpPr>
        <p:spPr>
          <a:xfrm>
            <a:off x="838200" y="609600"/>
            <a:ext cx="7620000" cy="5638800"/>
          </a:xfrm>
          <a:prstGeom prst="actionButtonHome">
            <a:avLst/>
          </a:prstGeom>
          <a:solidFill>
            <a:srgbClr val="66FF33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3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5400" dirty="0" smtClean="0"/>
              <a:t>  Turn your </a:t>
            </a:r>
            <a:r>
              <a:rPr lang="en-US" sz="5400" b="1" dirty="0" smtClean="0"/>
              <a:t>Book </a:t>
            </a:r>
            <a:r>
              <a:rPr lang="en-US" sz="5400" dirty="0" smtClean="0"/>
              <a:t>to </a:t>
            </a:r>
            <a:r>
              <a:rPr lang="en-US" sz="5400" b="1" dirty="0" smtClean="0">
                <a:solidFill>
                  <a:srgbClr val="FF0000"/>
                </a:solidFill>
              </a:rPr>
              <a:t>pages 134-135</a:t>
            </a:r>
            <a:r>
              <a:rPr lang="en-US" sz="5400" dirty="0" smtClean="0"/>
              <a:t>.</a:t>
            </a:r>
            <a:endParaRPr lang="en-US" sz="5400" b="1" dirty="0" smtClean="0"/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9" name="Picture 8" descr="woman_teacher_registe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7800" y="1524000"/>
            <a:ext cx="2895600" cy="47397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3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5400" dirty="0" smtClean="0"/>
              <a:t>  </a:t>
            </a:r>
            <a:endParaRPr lang="en-US" sz="5400" b="1" dirty="0" smtClean="0"/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57200"/>
            <a:ext cx="421005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57200"/>
            <a:ext cx="43053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  <a:solidFill>
            <a:schemeClr val="tx1"/>
          </a:solidFill>
          <a:ln w="476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en-US" sz="6600" b="1" dirty="0" smtClean="0"/>
          </a:p>
          <a:p>
            <a:pPr algn="ctr">
              <a:buNone/>
            </a:pPr>
            <a:r>
              <a:rPr lang="en-US" sz="14500" b="1" dirty="0" smtClean="0">
                <a:solidFill>
                  <a:srgbClr val="FFFF00"/>
                </a:solidFill>
              </a:rPr>
              <a:t>seafaring</a:t>
            </a:r>
            <a:endParaRPr lang="en-US" sz="14500" b="1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567589" y="6519446"/>
            <a:ext cx="25764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Copyright © 2011 Kelly Mott</a:t>
            </a:r>
            <a:endParaRPr lang="en-US" sz="1600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381000"/>
            <a:ext cx="4191000" cy="6172200"/>
          </a:xfr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/>
          <a:lstStyle/>
          <a:p>
            <a:pPr>
              <a:buNone/>
            </a:pPr>
            <a:r>
              <a:rPr lang="en-US" b="1" dirty="0"/>
              <a:t> </a:t>
            </a:r>
            <a:r>
              <a:rPr lang="en-US" b="1" dirty="0" smtClean="0"/>
              <a:t>        </a:t>
            </a:r>
            <a:r>
              <a:rPr lang="en-US" sz="3200" b="1" dirty="0" smtClean="0"/>
              <a:t>Seafaring</a:t>
            </a:r>
            <a:r>
              <a:rPr lang="en-US" dirty="0" smtClean="0"/>
              <a:t> means </a:t>
            </a:r>
            <a:r>
              <a:rPr lang="en-US" dirty="0" smtClean="0"/>
              <a:t>working or traveling at sea.</a:t>
            </a:r>
          </a:p>
          <a:p>
            <a:r>
              <a:rPr lang="en-US" dirty="0" smtClean="0"/>
              <a:t>A  fisherman is a </a:t>
            </a:r>
            <a:r>
              <a:rPr lang="en-US" sz="3200" b="1" u="sng" dirty="0" smtClean="0"/>
              <a:t>seafaring</a:t>
            </a:r>
            <a:r>
              <a:rPr lang="en-US" dirty="0" smtClean="0"/>
              <a:t> man.</a:t>
            </a:r>
          </a:p>
          <a:p>
            <a:r>
              <a:rPr lang="en-US" dirty="0" smtClean="0"/>
              <a:t>An pelican is a </a:t>
            </a:r>
            <a:r>
              <a:rPr lang="en-US" sz="3200" b="1" u="sng" dirty="0" smtClean="0"/>
              <a:t>seafaring</a:t>
            </a:r>
            <a:r>
              <a:rPr lang="en-US" dirty="0" smtClean="0"/>
              <a:t> bird.</a:t>
            </a:r>
            <a:endParaRPr lang="en-US" dirty="0" smtClean="0"/>
          </a:p>
          <a:p>
            <a:r>
              <a:rPr lang="en-US" dirty="0" smtClean="0"/>
              <a:t>A sailor is a </a:t>
            </a:r>
            <a:r>
              <a:rPr lang="en-US" sz="3200" b="1" u="sng" dirty="0" smtClean="0"/>
              <a:t>seafaring </a:t>
            </a:r>
            <a:r>
              <a:rPr lang="en-US" dirty="0" smtClean="0"/>
              <a:t>person.</a:t>
            </a:r>
          </a:p>
          <a:p>
            <a:r>
              <a:rPr lang="en-US" dirty="0" smtClean="0"/>
              <a:t>A life </a:t>
            </a:r>
            <a:r>
              <a:rPr lang="en-US" dirty="0" err="1" smtClean="0"/>
              <a:t>quard</a:t>
            </a:r>
            <a:r>
              <a:rPr lang="en-US" dirty="0" smtClean="0"/>
              <a:t> is </a:t>
            </a:r>
            <a:r>
              <a:rPr lang="en-US" sz="3200" b="1" u="sng" dirty="0" smtClean="0"/>
              <a:t>not a seafaring</a:t>
            </a:r>
            <a:r>
              <a:rPr lang="en-US" sz="3200" dirty="0" smtClean="0"/>
              <a:t> </a:t>
            </a:r>
            <a:r>
              <a:rPr lang="en-US" dirty="0" smtClean="0"/>
              <a:t>person.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81000"/>
            <a:ext cx="4114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57200" y="381000"/>
            <a:ext cx="4114800" cy="617220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  <a:solidFill>
            <a:schemeClr val="tx1"/>
          </a:solidFill>
          <a:ln w="476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en-US" sz="6600" b="1" dirty="0" smtClean="0"/>
          </a:p>
          <a:p>
            <a:pPr algn="ctr">
              <a:buNone/>
            </a:pPr>
            <a:r>
              <a:rPr lang="en-US" sz="14500" b="1" dirty="0" smtClean="0">
                <a:solidFill>
                  <a:srgbClr val="FFFF00"/>
                </a:solidFill>
              </a:rPr>
              <a:t>tidal</a:t>
            </a:r>
            <a:endParaRPr lang="en-US" sz="14500" b="1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567589" y="6519446"/>
            <a:ext cx="25764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Copyright © 2011 Kelly Mott</a:t>
            </a:r>
            <a:endParaRPr lang="en-US" sz="1600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862991" y="6550223"/>
            <a:ext cx="22810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Copyright © 2011 Kelly Mott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381000"/>
            <a:ext cx="4191000" cy="6172200"/>
          </a:xfrm>
          <a:solidFill>
            <a:schemeClr val="bg1"/>
          </a:solidFill>
          <a:ln w="412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	</a:t>
            </a:r>
            <a:r>
              <a:rPr lang="en-US" dirty="0" smtClean="0"/>
              <a:t>     Something </a:t>
            </a:r>
            <a:r>
              <a:rPr lang="en-US" dirty="0" smtClean="0"/>
              <a:t>that is </a:t>
            </a:r>
            <a:r>
              <a:rPr lang="en-US" b="1" dirty="0" smtClean="0"/>
              <a:t>t</a:t>
            </a:r>
            <a:r>
              <a:rPr lang="en-US" sz="3200" b="1" dirty="0" smtClean="0"/>
              <a:t>idal</a:t>
            </a:r>
            <a:r>
              <a:rPr lang="en-US" dirty="0" smtClean="0"/>
              <a:t> is affected by the tides, or the regular </a:t>
            </a:r>
            <a:r>
              <a:rPr lang="en-US" dirty="0" smtClean="0"/>
              <a:t>rise and fall of the sea level.</a:t>
            </a:r>
            <a:endParaRPr lang="en-US" b="1" dirty="0" smtClean="0"/>
          </a:p>
          <a:p>
            <a:r>
              <a:rPr lang="en-US" sz="3200" b="1" u="sng" dirty="0" smtClean="0"/>
              <a:t>Tidal</a:t>
            </a:r>
            <a:r>
              <a:rPr lang="en-US" dirty="0" smtClean="0"/>
              <a:t> currents can affect the fish and plants that live in a freshwater lake.</a:t>
            </a:r>
          </a:p>
          <a:p>
            <a:r>
              <a:rPr lang="en-US" dirty="0" smtClean="0"/>
              <a:t>She was careful not to swim too far from shore, in order to avoid the dangerous </a:t>
            </a:r>
            <a:r>
              <a:rPr lang="en-US" sz="3200" b="1" u="sng" dirty="0" smtClean="0"/>
              <a:t>tidal</a:t>
            </a:r>
            <a:r>
              <a:rPr lang="en-US" dirty="0" smtClean="0"/>
              <a:t> pull of an undertow.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"/>
            <a:ext cx="4114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57200" y="381000"/>
            <a:ext cx="4114800" cy="617220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  <a:solidFill>
            <a:schemeClr val="tx1"/>
          </a:solidFill>
          <a:ln w="47625"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en-US" sz="6600" b="1" dirty="0" smtClean="0"/>
          </a:p>
          <a:p>
            <a:pPr algn="ctr">
              <a:buNone/>
            </a:pPr>
            <a:r>
              <a:rPr lang="en-US" sz="14500" b="1" dirty="0" smtClean="0">
                <a:solidFill>
                  <a:srgbClr val="FFFF00"/>
                </a:solidFill>
              </a:rPr>
              <a:t>foaming</a:t>
            </a:r>
            <a:endParaRPr lang="en-US" sz="14500" b="1" dirty="0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567589" y="6519446"/>
            <a:ext cx="25764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Copyright © 2011 Kelly Mott</a:t>
            </a:r>
            <a:endParaRPr lang="en-US" sz="1600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2008"/>
  <p:tag name="POWERPOINTVERSION" val="12.0"/>
  <p:tag name="PPVERSION" val="12.0"/>
  <p:tag name="DELIMITERS" val="3.1"/>
  <p:tag name="SHOWBARVISIBLE" val="True"/>
  <p:tag name="EXPANDSHOWBAR" val="True"/>
  <p:tag name="USESECONDARYMONITOR" val="True"/>
  <p:tag name="SAVECSVWITHSESSION" val="False"/>
  <p:tag name="CSVFORMAT" val="0"/>
  <p:tag name="BULLETTYPE" val="3"/>
  <p:tag name="ANSWERNOWSTYLE" val="-1"/>
  <p:tag name="ANSWERNOWTEXT" val="Answer Now"/>
  <p:tag name="COUNTDOWNSTYLE" val="-1"/>
  <p:tag name="RESPCOUNTERSTYLE" val="-1"/>
  <p:tag name="RESPCOUNTERFORMAT" val="0"/>
  <p:tag name="RESPTABLESTYLE" val="-1"/>
  <p:tag name="COUNTDOWNSECONDS" val="10"/>
  <p:tag name="INPUTSOURCE" val="1"/>
  <p:tag name="NUMRESPONSES" val="1"/>
  <p:tag name="ALLOWDUPLICATES" val="False"/>
  <p:tag name="BACKUPSESSIONS" val="True"/>
  <p:tag name="BACKUPMAINTENANCE" val="7"/>
  <p:tag name="CHARTVALUEFORMAT" val="0%"/>
  <p:tag name="AUTOADVANCE" val="False"/>
  <p:tag name="REVIEWONLY" val="False"/>
  <p:tag name="ROTATIONINTERVAL" val="2"/>
  <p:tag name="AUTOUPDATEALIASES" val="True"/>
  <p:tag name="STDCHART" val="1"/>
  <p:tag name="RACEENDPOINTS" val="0"/>
  <p:tag name="RACERSMAXDISPLAYED" val="0"/>
  <p:tag name="RACEANIMATIONSPEED" val="3"/>
  <p:tag name="SKIPREMAININGRACESLIDES" val="True"/>
  <p:tag name="PARTICIPANTSINLEADERBOARD" val="5"/>
  <p:tag name="TEAMSINLEADERBOARD" val="5"/>
  <p:tag name="MAXRESPONDERS" val="5"/>
  <p:tag name="BUBBLENAMEVISIBLE" val="True"/>
  <p:tag name="BUBBLESIZEVISIBLE" val="True"/>
  <p:tag name="BUBBLEVALUEFORMAT" val="0.0"/>
  <p:tag name="BUBBLEGROUPING" val="3"/>
  <p:tag name="DEFAULTNUMTEAMS" val="5"/>
  <p:tag name="CUSTOMGRIDBACKCOLOR" val="-2830136"/>
  <p:tag name="CUSTOMCELLFORECOLOR" val="-16777216"/>
  <p:tag name="CUSTOMCELLBACKCOLOR1" val="-657956"/>
  <p:tag name="CUSTOMCELLBACKCOLOR2" val="-13395457"/>
  <p:tag name="CUSTOMCELLBACKCOLOR3" val="-268652"/>
  <p:tag name="CUSTOMCELLBACKCOLOR4" val="-8355712"/>
  <p:tag name="USESCHEMECOLORS" val="True"/>
  <p:tag name="DISPLAYNAME" val="True"/>
  <p:tag name="DISPLAYDEVICENUMBER" val="True"/>
  <p:tag name="DISPLAYDEVICEID" val="True"/>
  <p:tag name="GRIDOPACITY" val="90"/>
  <p:tag name="GRIDROTATIONINTERVAL" val="2"/>
  <p:tag name="AUTOSIZEGRID" val="True"/>
  <p:tag name="GRIDSIZE" val="{Width=800, Height=600}"/>
  <p:tag name="GRIDPOSITION" val="1"/>
  <p:tag name="POLLINGCYCLE" val="2"/>
  <p:tag name="CHARTCOLORS" val="0"/>
  <p:tag name="CHARTLABELS" val="0"/>
  <p:tag name="RESETCHARTS" val="True"/>
  <p:tag name="INCLUDENONRESPONDERS" val="False"/>
  <p:tag name="MULTIRESPDIVISOR" val="1"/>
  <p:tag name="PARTLISTDEFAULT" val="0"/>
  <p:tag name="INCLUDEPPT" val="True"/>
  <p:tag name="ALLOWUSERFEEDBACK" val="True"/>
  <p:tag name="CORRECTPOINTVALUE" val="100"/>
  <p:tag name="INCORRECTPOINTVALUE" val="0"/>
  <p:tag name="REALTIMEBACKUP" val="False"/>
  <p:tag name="REALTIMEBACKUPPATH" val="(None)"/>
  <p:tag name="ZEROBASED" val="False"/>
  <p:tag name="AUTOADJUSTPARTRANGE" val="True"/>
  <p:tag name="CHARTSCALE" val="True"/>
  <p:tag name="ADVANCEDSETTINGSVIEW" val="False"/>
  <p:tag name="FIBDISPLAYRESULTS" val="True"/>
  <p:tag name="FIBNUMRESULTS" val="5"/>
  <p:tag name="FIBINCLUDEOTHER" val="True"/>
  <p:tag name="FIBDISPLAYKEYWORDS" val="True"/>
  <p:tag name="PRRESPONSE1" val="10"/>
  <p:tag name="PRRESPONSE2" val="9"/>
  <p:tag name="PRRESPONSE3" val="8"/>
  <p:tag name="PRRESPONSE4" val="7"/>
  <p:tag name="PRRESPONSE5" val="6"/>
  <p:tag name="PRRESPONSE6" val="5"/>
  <p:tag name="PRRESPONSE7" val="4"/>
  <p:tag name="PRRESPONSE8" val="3"/>
  <p:tag name="PRRESPONSE9" val="2"/>
  <p:tag name="PRRESPONSE10" val="1"/>
  <p:tag name="SHOWFLASHWARNING" val="True"/>
  <p:tag name="ALWAYSOPENPOLL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2018</TotalTime>
  <Words>521</Words>
  <Application>Microsoft Macintosh PowerPoint</Application>
  <PresentationFormat>On-screen Show (4:3)</PresentationFormat>
  <Paragraphs>124</Paragraphs>
  <Slides>29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Kelly Mott</dc:creator>
  <cp:lastModifiedBy>Teacher</cp:lastModifiedBy>
  <cp:revision>134</cp:revision>
  <dcterms:created xsi:type="dcterms:W3CDTF">2013-10-18T04:34:04Z</dcterms:created>
  <dcterms:modified xsi:type="dcterms:W3CDTF">2016-10-09T20:58:00Z</dcterms:modified>
</cp:coreProperties>
</file>